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214" r:id="rId5"/>
    <p:sldId id="2226" r:id="rId6"/>
    <p:sldId id="2228" r:id="rId7"/>
    <p:sldId id="2248" r:id="rId8"/>
    <p:sldId id="2258" r:id="rId9"/>
    <p:sldId id="2265" r:id="rId10"/>
    <p:sldId id="2288" r:id="rId11"/>
    <p:sldId id="2300" r:id="rId12"/>
    <p:sldId id="2302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6BC7DA7-61C6-FE01-D5D8-A892A102519B}" name="Marie Dangles" initials="MD" userId="S::Marie.Dangles@sib.swiss::7b63edcb-ccf4-4a75-88d0-c14d201c4d6b" providerId="AD"/>
  <p188:author id="{CE5D80B9-1F14-B145-DF47-4868472354CC}" name="Marie Dangles" initials="MD" userId="S::marie.dangles@sib.swiss::7b63edcb-ccf4-4a75-88d0-c14d201c4d6b" providerId="AD"/>
  <p188:author id="{808096D5-8C93-63BC-E4B0-42D5AEA0682D}" name="Maia Berman" initials="MB" userId="S::maia.berman@sib.swiss::1345ac14-4068-45c8-a090-8c43709fd17f" providerId="AD"/>
  <p188:author id="{6B1FADD7-C699-59FF-534C-F7CDC6EE7682}" name="Maia Berman" initials="MB" userId="S::Maia.Berman@sib.swiss::1345ac14-4068-45c8-a090-8c43709fd17f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CFA88E-3681-7044-8293-9814CE553C1F}" v="6" dt="2023-09-05T14:20:52.454"/>
    <p1510:client id="{2FCE3AD2-8B0F-641C-C486-628CC8B15DDD}" v="46" dt="2024-01-04T15:00:28.440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130"/>
    <p:restoredTop sz="81314"/>
  </p:normalViewPr>
  <p:slideViewPr>
    <p:cSldViewPr snapToGrid="0">
      <p:cViewPr varScale="1">
        <p:scale>
          <a:sx n="42" d="100"/>
          <a:sy n="42" d="100"/>
        </p:scale>
        <p:origin x="192" y="1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5F87670A-975B-8A3E-CA1E-1C95318AB1F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>
              <a:latin typeface="Corbel" panose="020B0503020204020204" pitchFamily="34" charset="0"/>
            </a:endParaRP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7AF402A-CBD2-E8BA-AAA8-34E54EAE212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F29005-80C1-A548-84CE-9D8F7C27BC60}" type="datetimeFigureOut">
              <a:rPr lang="fr-FR" smtClean="0">
                <a:latin typeface="Corbel" panose="020B0503020204020204" pitchFamily="34" charset="0"/>
              </a:rPr>
              <a:t>04/01/2024</a:t>
            </a:fld>
            <a:endParaRPr lang="fr-FR">
              <a:latin typeface="Corbel" panose="020B0503020204020204" pitchFamily="34" charset="0"/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F918FD6-F4AE-D982-B32D-7F319AFAF6A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>
              <a:latin typeface="Corbel" panose="020B0503020204020204" pitchFamily="34" charset="0"/>
            </a:endParaRP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4C636B7-0054-2915-21E4-2E5FE709443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A0CD75-09BC-0C48-AAA4-476A4268C9A9}" type="slidenum">
              <a:rPr lang="fr-FR" smtClean="0">
                <a:latin typeface="Corbel" panose="020B0503020204020204" pitchFamily="34" charset="0"/>
              </a:rPr>
              <a:t>‹#›</a:t>
            </a:fld>
            <a:endParaRPr lang="fr-FR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3920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23.png>
</file>

<file path=ppt/media/image24.png>
</file>

<file path=ppt/media/image25.png>
</file>

<file path=ppt/media/image26.jpeg>
</file>

<file path=ppt/media/image3.png>
</file>

<file path=ppt/media/image4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Corbel" panose="020B0503020204020204" pitchFamily="34" charset="0"/>
              </a:defRPr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Corbel" panose="020B0503020204020204" pitchFamily="34" charset="0"/>
              </a:defRPr>
            </a:lvl1pPr>
          </a:lstStyle>
          <a:p>
            <a:fld id="{252EF52D-CFFC-FA47-BBAF-74B3994A70AD}" type="datetimeFigureOut">
              <a:rPr lang="fr-FR" smtClean="0"/>
              <a:pPr/>
              <a:t>04/01/2024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Corbel" panose="020B0503020204020204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Corbel" panose="020B0503020204020204" pitchFamily="34" charset="0"/>
              </a:defRPr>
            </a:lvl1pPr>
          </a:lstStyle>
          <a:p>
            <a:fld id="{170F0992-BC5E-544C-9AC1-207704CC8F47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0885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0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2.sv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4.sv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6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8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sv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0.sv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2.sv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4.sv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6.sv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8.sv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sv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5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6">
            <a:extLst>
              <a:ext uri="{FF2B5EF4-FFF2-40B4-BE49-F238E27FC236}">
                <a16:creationId xmlns:a16="http://schemas.microsoft.com/office/drawing/2014/main" id="{D6A4036E-D85D-A184-409E-2273352F1C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0477"/>
          <a:stretch/>
        </p:blipFill>
        <p:spPr>
          <a:xfrm rot="5400000">
            <a:off x="6516289" y="666647"/>
            <a:ext cx="6323119" cy="502830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84A197B-42EE-7E36-CA2A-208BE5C878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0812" y="3053222"/>
            <a:ext cx="6817301" cy="1309483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400" b="0" i="0">
                <a:latin typeface="+mj-lt"/>
              </a:defRPr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B3413D0-F0C5-B0D1-C1C4-682D69D9BB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10813" y="2483568"/>
            <a:ext cx="6817300" cy="42620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200" b="0" i="0" cap="all" spc="300" baseline="0">
                <a:solidFill>
                  <a:schemeClr val="tx1"/>
                </a:solidFill>
                <a:latin typeface="+mn-lt"/>
                <a:cs typeface="Gill Sans" panose="020B05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/>
              <a:t>SUB-TITLE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304F84F-F1E5-7B79-33D4-5383FF6BE8C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43913" y="520351"/>
            <a:ext cx="2727302" cy="1311202"/>
          </a:xfrm>
          <a:prstGeom prst="rect">
            <a:avLst/>
          </a:prstGeom>
        </p:spPr>
      </p:pic>
      <p:sp>
        <p:nvSpPr>
          <p:cNvPr id="6" name="Espace réservé du texte 4">
            <a:extLst>
              <a:ext uri="{FF2B5EF4-FFF2-40B4-BE49-F238E27FC236}">
                <a16:creationId xmlns:a16="http://schemas.microsoft.com/office/drawing/2014/main" id="{73E26040-493B-53F9-2620-DDFB0901DE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1163" y="5355033"/>
            <a:ext cx="2724150" cy="261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/>
            </a:lvl1pPr>
          </a:lstStyle>
          <a:p>
            <a:pPr lvl="0"/>
            <a:r>
              <a:rPr lang="en-GB" noProof="0" dirty="0"/>
              <a:t>Date and location</a:t>
            </a:r>
          </a:p>
        </p:txBody>
      </p:sp>
      <p:pic>
        <p:nvPicPr>
          <p:cNvPr id="7" name="Image 8">
            <a:extLst>
              <a:ext uri="{FF2B5EF4-FFF2-40B4-BE49-F238E27FC236}">
                <a16:creationId xmlns:a16="http://schemas.microsoft.com/office/drawing/2014/main" id="{EC5E4898-5706-F441-9C38-D0C7D97D52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1472"/>
          <a:stretch/>
        </p:blipFill>
        <p:spPr>
          <a:xfrm rot="10800000" flipV="1">
            <a:off x="5217759" y="1525932"/>
            <a:ext cx="4193535" cy="1492608"/>
          </a:xfrm>
          <a:prstGeom prst="rect">
            <a:avLst/>
          </a:prstGeom>
        </p:spPr>
      </p:pic>
      <p:sp>
        <p:nvSpPr>
          <p:cNvPr id="9" name="Espace réservé du texte 4">
            <a:extLst>
              <a:ext uri="{FF2B5EF4-FFF2-40B4-BE49-F238E27FC236}">
                <a16:creationId xmlns:a16="http://schemas.microsoft.com/office/drawing/2014/main" id="{53090551-4FA3-8BD4-932A-287498CAB2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0812" y="5066270"/>
            <a:ext cx="2724150" cy="261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1"/>
            </a:lvl1pPr>
          </a:lstStyle>
          <a:p>
            <a:pPr lvl="0"/>
            <a:r>
              <a:rPr lang="en-GB" noProof="0" dirty="0"/>
              <a:t>Author, Group name </a:t>
            </a:r>
          </a:p>
        </p:txBody>
      </p:sp>
      <p:pic>
        <p:nvPicPr>
          <p:cNvPr id="5" name="Picture 4" descr="A logo with orange and grey letters&#10;&#10;Description automatically generated">
            <a:extLst>
              <a:ext uri="{FF2B5EF4-FFF2-40B4-BE49-F238E27FC236}">
                <a16:creationId xmlns:a16="http://schemas.microsoft.com/office/drawing/2014/main" id="{1C19E4D0-3074-51FB-06DC-4C49BD099F2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812" y="6163222"/>
            <a:ext cx="1054917" cy="507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7557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figures with em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3B310AEF-E302-7CA7-22FA-C063913AC3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10" name="Rectangle : coins arrondis 1">
            <a:extLst>
              <a:ext uri="{FF2B5EF4-FFF2-40B4-BE49-F238E27FC236}">
                <a16:creationId xmlns:a16="http://schemas.microsoft.com/office/drawing/2014/main" id="{C518B50C-3518-E963-7EB2-CF27A10646B9}"/>
              </a:ext>
            </a:extLst>
          </p:cNvPr>
          <p:cNvSpPr/>
          <p:nvPr userDrawn="1"/>
        </p:nvSpPr>
        <p:spPr>
          <a:xfrm>
            <a:off x="838200" y="1101600"/>
            <a:ext cx="5043534" cy="2417275"/>
          </a:xfrm>
          <a:prstGeom prst="roundRect">
            <a:avLst>
              <a:gd name="adj" fmla="val 544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1" name="Rectangle : coins arrondis 2">
            <a:extLst>
              <a:ext uri="{FF2B5EF4-FFF2-40B4-BE49-F238E27FC236}">
                <a16:creationId xmlns:a16="http://schemas.microsoft.com/office/drawing/2014/main" id="{AF7FFA4B-45D7-B7FA-6B0D-442AB264A084}"/>
              </a:ext>
            </a:extLst>
          </p:cNvPr>
          <p:cNvSpPr/>
          <p:nvPr userDrawn="1"/>
        </p:nvSpPr>
        <p:spPr>
          <a:xfrm>
            <a:off x="6310265" y="1101600"/>
            <a:ext cx="5043535" cy="2417275"/>
          </a:xfrm>
          <a:prstGeom prst="roundRect">
            <a:avLst>
              <a:gd name="adj" fmla="val 54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2" name="Rectangle : coins arrondis 6">
            <a:extLst>
              <a:ext uri="{FF2B5EF4-FFF2-40B4-BE49-F238E27FC236}">
                <a16:creationId xmlns:a16="http://schemas.microsoft.com/office/drawing/2014/main" id="{DF00A995-522B-4021-102B-BCBD0FD9DCE3}"/>
              </a:ext>
            </a:extLst>
          </p:cNvPr>
          <p:cNvSpPr/>
          <p:nvPr userDrawn="1"/>
        </p:nvSpPr>
        <p:spPr>
          <a:xfrm>
            <a:off x="838200" y="3839175"/>
            <a:ext cx="5043534" cy="2417275"/>
          </a:xfrm>
          <a:prstGeom prst="roundRect">
            <a:avLst>
              <a:gd name="adj" fmla="val 5444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2"/>
              </a:solidFill>
            </a:endParaRPr>
          </a:p>
        </p:txBody>
      </p:sp>
      <p:sp>
        <p:nvSpPr>
          <p:cNvPr id="13" name="Rectangle : coins arrondis 7">
            <a:extLst>
              <a:ext uri="{FF2B5EF4-FFF2-40B4-BE49-F238E27FC236}">
                <a16:creationId xmlns:a16="http://schemas.microsoft.com/office/drawing/2014/main" id="{7816F90A-A539-B087-965E-1578FF34D6E7}"/>
              </a:ext>
            </a:extLst>
          </p:cNvPr>
          <p:cNvSpPr/>
          <p:nvPr userDrawn="1"/>
        </p:nvSpPr>
        <p:spPr>
          <a:xfrm>
            <a:off x="6310265" y="3839175"/>
            <a:ext cx="5043535" cy="2417275"/>
          </a:xfrm>
          <a:prstGeom prst="roundRect">
            <a:avLst>
              <a:gd name="adj" fmla="val 5444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558C04-A85E-141F-D30C-22896D9189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BF415C-547B-26E1-70E8-BB6C2005A4C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020786" y="1206131"/>
            <a:ext cx="4678363" cy="220821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CA972A6-C18B-E653-4933-08A90C461B6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92851" y="1206131"/>
            <a:ext cx="4678363" cy="2208212"/>
          </a:xfrm>
        </p:spPr>
        <p:txBody>
          <a:bodyPr anchor="ctr"/>
          <a:lstStyle>
            <a:lvl1pPr algn="ctr">
              <a:defRPr/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8EEE2428-489D-DF92-9019-A2F54EF7ED2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1020786" y="3943706"/>
            <a:ext cx="4678363" cy="220821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635DDFA-F6B7-A5DC-0F14-CB6A0C903E2B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492851" y="3943706"/>
            <a:ext cx="4678363" cy="2208212"/>
          </a:xfrm>
        </p:spPr>
        <p:txBody>
          <a:bodyPr anchor="ctr"/>
          <a:lstStyle>
            <a:lvl1pPr algn="ctr">
              <a:defRPr/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8951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8086D16-C425-1BC7-0C85-E10C16659F96}"/>
              </a:ext>
            </a:extLst>
          </p:cNvPr>
          <p:cNvSpPr/>
          <p:nvPr userDrawn="1"/>
        </p:nvSpPr>
        <p:spPr>
          <a:xfrm>
            <a:off x="0" y="0"/>
            <a:ext cx="12202633" cy="690082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B9D6A197-143B-AEFD-829C-A370B9E48C7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cap="all" spc="300" baseline="0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28316868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77F1758D-FA39-78AD-05BA-1F0701430BD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spc="3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9679579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8086D16-C425-1BC7-0C85-E10C16659F96}"/>
              </a:ext>
            </a:extLst>
          </p:cNvPr>
          <p:cNvSpPr/>
          <p:nvPr userDrawn="1"/>
        </p:nvSpPr>
        <p:spPr>
          <a:xfrm>
            <a:off x="0" y="0"/>
            <a:ext cx="12202633" cy="69008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8AD1FA9F-FAA3-CC60-961C-DDECEC3D8E6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spc="300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33427515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8086D16-C425-1BC7-0C85-E10C16659F96}"/>
              </a:ext>
            </a:extLst>
          </p:cNvPr>
          <p:cNvSpPr/>
          <p:nvPr userDrawn="1"/>
        </p:nvSpPr>
        <p:spPr>
          <a:xfrm>
            <a:off x="0" y="0"/>
            <a:ext cx="12202633" cy="69008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7EB932D8-947A-D8D7-D24E-FCAC4FA07BB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spc="300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37779767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en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8086D16-C425-1BC7-0C85-E10C16659F96}"/>
              </a:ext>
            </a:extLst>
          </p:cNvPr>
          <p:cNvSpPr/>
          <p:nvPr userDrawn="1"/>
        </p:nvSpPr>
        <p:spPr>
          <a:xfrm>
            <a:off x="0" y="0"/>
            <a:ext cx="12202633" cy="69008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40B52BE3-5107-0A54-7B28-79B3E81F8D4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spc="300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31853016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d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A9BFEC0-5DA3-56C2-248F-D500D2FE836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8896185D-C189-43C8-56F0-DC714250B9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112190F2-119D-1880-693A-C35BB81F9E5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428915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A9BFEC0-5DA3-56C2-248F-D500D2FE836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29F137C-E460-9399-CD33-4A2C4360A8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83BA3B39-EAE1-433A-6A33-289E6A2626E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868739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y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6F0CCA9F-64B1-86D3-B610-B2B226EAAF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Image 5">
            <a:extLst>
              <a:ext uri="{FF2B5EF4-FFF2-40B4-BE49-F238E27FC236}">
                <a16:creationId xmlns:a16="http://schemas.microsoft.com/office/drawing/2014/main" id="{362E6140-FFAE-26F1-DE48-719AB018F13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3" name="Content Placeholder 9">
            <a:extLst>
              <a:ext uri="{FF2B5EF4-FFF2-40B4-BE49-F238E27FC236}">
                <a16:creationId xmlns:a16="http://schemas.microsoft.com/office/drawing/2014/main" id="{8E097653-5197-A0E7-0D0F-5503D8FF9E9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539819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en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364D93-5897-7C43-6A16-6A175307F4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A510E9E1-90A9-831D-C2F6-C212AB9CE9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9E9BDC3A-E9DB-753C-35A5-4FAB18E7EB9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21930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B3413D0-F0C5-B0D1-C1C4-682D69D9BB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10813" y="2481027"/>
            <a:ext cx="5685187" cy="42620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200" b="0" i="0" cap="all" spc="300" baseline="0">
                <a:solidFill>
                  <a:schemeClr val="tx1"/>
                </a:solidFill>
                <a:latin typeface="Corbel" panose="020B0503020204020204" pitchFamily="34" charset="0"/>
                <a:cs typeface="Gill Sans" panose="020B05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/>
              <a:t>SUB-TITLE</a:t>
            </a:r>
          </a:p>
        </p:txBody>
      </p:sp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F880213D-89B1-3800-87F3-0045D35E0A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15213" y="0"/>
            <a:ext cx="4776787" cy="68580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304F84F-F1E5-7B79-33D4-5383FF6BE8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3913" y="520351"/>
            <a:ext cx="2727302" cy="1311202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6174D3E9-3CB8-1293-F324-12517D2E2D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0813" y="3052800"/>
            <a:ext cx="6817301" cy="1309483"/>
          </a:xfrm>
          <a:prstGeom prst="rect">
            <a:avLst/>
          </a:prstGeom>
        </p:spPr>
        <p:txBody>
          <a:bodyPr anchor="t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GB" sz="4400" b="0" i="0" kern="1200" noProof="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Gill Sans" panose="020B0502020104020203" pitchFamily="34" charset="-79"/>
              </a:defRPr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6" name="Espace réservé du texte 4">
            <a:extLst>
              <a:ext uri="{FF2B5EF4-FFF2-40B4-BE49-F238E27FC236}">
                <a16:creationId xmlns:a16="http://schemas.microsoft.com/office/drawing/2014/main" id="{14BD102C-AA50-9B30-F804-3089D180E78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1164" y="5351168"/>
            <a:ext cx="2724150" cy="261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/>
            </a:lvl1pPr>
          </a:lstStyle>
          <a:p>
            <a:pPr lvl="0"/>
            <a:r>
              <a:rPr lang="en-GB" noProof="0" dirty="0"/>
              <a:t>Date and location</a:t>
            </a:r>
          </a:p>
        </p:txBody>
      </p:sp>
      <p:sp>
        <p:nvSpPr>
          <p:cNvPr id="9" name="Espace réservé du texte 4">
            <a:extLst>
              <a:ext uri="{FF2B5EF4-FFF2-40B4-BE49-F238E27FC236}">
                <a16:creationId xmlns:a16="http://schemas.microsoft.com/office/drawing/2014/main" id="{F42A1719-D5FD-C104-F48D-FEF55559DE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0813" y="5062405"/>
            <a:ext cx="2724150" cy="261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1"/>
            </a:lvl1pPr>
          </a:lstStyle>
          <a:p>
            <a:pPr lvl="0"/>
            <a:r>
              <a:rPr lang="en-GB" noProof="0" dirty="0"/>
              <a:t>Author, Group name </a:t>
            </a:r>
          </a:p>
        </p:txBody>
      </p:sp>
      <p:pic>
        <p:nvPicPr>
          <p:cNvPr id="11" name="Picture 10" descr="A logo with orange and grey letters&#10;&#10;Description automatically generated">
            <a:extLst>
              <a:ext uri="{FF2B5EF4-FFF2-40B4-BE49-F238E27FC236}">
                <a16:creationId xmlns:a16="http://schemas.microsoft.com/office/drawing/2014/main" id="{6DAA9095-74D9-EEBF-5F10-15053C77C26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812" y="6163222"/>
            <a:ext cx="1054917" cy="507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216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ue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EA09CA-36EE-F3C0-0BBA-9FB96C243F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488ACDC-796B-3D38-6C7C-66BA405ADC3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91B84487-9C16-DBA9-4F45-D4B5DB2A760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674380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45D891C-6969-239C-3B65-2BC05D1B9A7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C751B8-43CB-171F-4934-1C39A27CCA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2477279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D55CDB6B-0D3D-B6B1-5274-D76EBD678D4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90BF0361-23BE-604D-00BB-68E4E829AD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5330512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131A041-7A2D-5DF0-312F-374FCDE3D8D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08B731-9BD9-0580-0F24-09E82AA023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5968145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6" name="Image 4">
            <a:extLst>
              <a:ext uri="{FF2B5EF4-FFF2-40B4-BE49-F238E27FC236}">
                <a16:creationId xmlns:a16="http://schemas.microsoft.com/office/drawing/2014/main" id="{DB7CC7CD-36EB-30C0-7B63-92EB9A5C875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6E255D-7155-3DC1-36A0-05461143B5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54373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7" name="Image 5">
            <a:extLst>
              <a:ext uri="{FF2B5EF4-FFF2-40B4-BE49-F238E27FC236}">
                <a16:creationId xmlns:a16="http://schemas.microsoft.com/office/drawing/2014/main" id="{A19DB2DF-140E-EF43-5DCB-97E0C302068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0188F5-35F8-C73A-64F2-4F36B578CD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578742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d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300753F-C3F4-96FF-61E0-FF10ABF958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C7C887E9-A174-8EE3-D419-4E1096196E6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AA2DAFB6-4120-0157-845E-2198873243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0A31A2BD-9D88-F08D-D109-40987069C72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510015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300753F-C3F4-96FF-61E0-FF10ABF958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C7C887E9-A174-8EE3-D419-4E1096196E6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DB28834-2377-2BA6-AA40-B17CFC2B560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2C58EF55-DFB6-1CAE-C474-F8D0E76AF9D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967742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y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F408574-C683-1985-6632-7A59AB94C9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9110A95F-7C10-1EBE-E254-51B73F31C29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B046564C-405C-D92E-9921-39F8C498F13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24F84300-D50C-CC9A-515D-1C7A50D2F46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220906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en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DFDA38C-E54D-EE2E-3D3D-3473EB2C45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F1162257-C28A-4867-07F4-ED60C0E7A95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2D711CD7-613C-60AE-8C72-DA243741090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D732CC7-0FDE-D811-EDB1-AB646764A78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62742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37F542CB-EF84-68BA-9A50-B6575183E8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Key message text</a:t>
            </a:r>
          </a:p>
        </p:txBody>
      </p:sp>
    </p:spTree>
    <p:extLst>
      <p:ext uri="{BB962C8B-B14F-4D97-AF65-F5344CB8AC3E}">
        <p14:creationId xmlns:p14="http://schemas.microsoft.com/office/powerpoint/2010/main" val="390113226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ue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20E56CA-9C63-7C92-E3C4-6C836C2F29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B61C4734-C773-C156-A090-61CE06CB75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820FF58A-BBC7-12B7-1C2F-482012CE486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C42C692-4841-FFF1-E1C0-1752D1F5667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6092644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1A6571-E23B-5A9D-0558-093D4921C6C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B6083AA-D0FC-9F66-C26A-720F1CB281E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FDEB2E9-2DE2-3933-9A0B-238CB6D2E1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8118" y="2308068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chemeClr val="bg1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E6EDCA-745B-8829-5AD1-A11B03FE14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252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7CB0CE7-DE33-88EE-3423-A4C2C76902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C39D1BED-4DD7-EE8D-19B6-DD064B0A9D2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3" name="Rectangle : coins arrondis 7">
            <a:extLst>
              <a:ext uri="{FF2B5EF4-FFF2-40B4-BE49-F238E27FC236}">
                <a16:creationId xmlns:a16="http://schemas.microsoft.com/office/drawing/2014/main" id="{C024A53D-C380-52AE-2506-8FECF914876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6" name="Espace réservé du texte 11">
            <a:extLst>
              <a:ext uri="{FF2B5EF4-FFF2-40B4-BE49-F238E27FC236}">
                <a16:creationId xmlns:a16="http://schemas.microsoft.com/office/drawing/2014/main" id="{F1FC30D3-09BA-9EBC-E24F-AA6E2EAB362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94406" y="2196136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ysClr val="windowText" lastClr="000000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90029168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1A6571-E23B-5A9D-0558-093D4921C6C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FDEB2E9-2DE2-3933-9A0B-238CB6D2E1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8118" y="2308068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chemeClr val="bg1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Text</a:t>
            </a:r>
          </a:p>
        </p:txBody>
      </p:sp>
      <p:pic>
        <p:nvPicPr>
          <p:cNvPr id="5" name="Image 6">
            <a:extLst>
              <a:ext uri="{FF2B5EF4-FFF2-40B4-BE49-F238E27FC236}">
                <a16:creationId xmlns:a16="http://schemas.microsoft.com/office/drawing/2014/main" id="{E52BFDE3-65C6-2516-9801-08DE82B1FA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85C4DD-5280-6381-0242-CE01F22BA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9541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1A6571-E23B-5A9D-0558-093D4921C6C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FDEB2E9-2DE2-3933-9A0B-238CB6D2E1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8118" y="2308068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chemeClr val="bg1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Text</a:t>
            </a:r>
          </a:p>
        </p:txBody>
      </p:sp>
      <p:pic>
        <p:nvPicPr>
          <p:cNvPr id="3" name="Image 4">
            <a:extLst>
              <a:ext uri="{FF2B5EF4-FFF2-40B4-BE49-F238E27FC236}">
                <a16:creationId xmlns:a16="http://schemas.microsoft.com/office/drawing/2014/main" id="{7C1E8E5C-3149-CFAB-E714-FEC68CD2CD7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558C21-10BC-317A-A65D-2A6A57ACBF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01609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1A6571-E23B-5A9D-0558-093D4921C6C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FDEB2E9-2DE2-3933-9A0B-238CB6D2E1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8118" y="2308068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chemeClr val="bg1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Text</a:t>
            </a:r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91C01C6B-AFA9-4E83-E39B-4B28EDC8DB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1329B1-5601-90DB-DAC1-279A701A2E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88285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94396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6471EAE6-704C-C3B2-B0BC-CFA343DD33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4876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384EE32-F3B8-6076-4095-E8334D9BA78C}"/>
              </a:ext>
            </a:extLst>
          </p:cNvPr>
          <p:cNvSpPr/>
          <p:nvPr userDrawn="1"/>
        </p:nvSpPr>
        <p:spPr>
          <a:xfrm>
            <a:off x="0" y="5284640"/>
            <a:ext cx="12192000" cy="16238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5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6062E67-AA0B-A006-FEB6-F218A58AAE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912"/>
          <a:stretch/>
        </p:blipFill>
        <p:spPr>
          <a:xfrm>
            <a:off x="11137315" y="6034572"/>
            <a:ext cx="927686" cy="7112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8B5F9D4-7747-ADCB-E6C1-49ADA04EA204}"/>
              </a:ext>
            </a:extLst>
          </p:cNvPr>
          <p:cNvSpPr/>
          <p:nvPr userDrawn="1"/>
        </p:nvSpPr>
        <p:spPr>
          <a:xfrm>
            <a:off x="2690526" y="4878538"/>
            <a:ext cx="430924" cy="3556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5DDB00A-3875-C6F7-B196-88BE08F200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5537693"/>
            <a:ext cx="9144000" cy="558871"/>
          </a:xfrm>
        </p:spPr>
        <p:txBody>
          <a:bodyPr anchor="ctr">
            <a:noAutofit/>
          </a:bodyPr>
          <a:lstStyle>
            <a:lvl1pPr algn="ctr">
              <a:defRPr sz="3200" b="1" i="0"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 dirty="0"/>
              <a:t>Text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1115183-FACE-268A-57F0-F265985C2F2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6098544"/>
            <a:ext cx="9144000" cy="29181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0" i="0" spc="3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Sub-title</a:t>
            </a:r>
          </a:p>
        </p:txBody>
      </p:sp>
      <p:pic>
        <p:nvPicPr>
          <p:cNvPr id="13" name="Picture 12" descr="A logo with orange and grey letters&#10;&#10;Description automatically generated">
            <a:extLst>
              <a:ext uri="{FF2B5EF4-FFF2-40B4-BE49-F238E27FC236}">
                <a16:creationId xmlns:a16="http://schemas.microsoft.com/office/drawing/2014/main" id="{7929F3CA-82E7-6DD2-D615-F777D5A06B7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52399" y="6099221"/>
            <a:ext cx="1291994" cy="621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58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1DB113ED-E4E6-4F61-AFF2-2D6137F50F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tx1"/>
                </a:solidFill>
              </a:defRPr>
            </a:lvl1pPr>
          </a:lstStyle>
          <a:p>
            <a:r>
              <a:rPr lang="en-GB" noProof="0" dirty="0"/>
              <a:t>Key message text</a:t>
            </a:r>
          </a:p>
        </p:txBody>
      </p:sp>
    </p:spTree>
    <p:extLst>
      <p:ext uri="{BB962C8B-B14F-4D97-AF65-F5344CB8AC3E}">
        <p14:creationId xmlns:p14="http://schemas.microsoft.com/office/powerpoint/2010/main" val="2720042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84A197B-42EE-7E36-CA2A-208BE5C878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Key message text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387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9A746E69-DEDB-F5B5-CAF6-095827C42B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Key message text</a:t>
            </a:r>
          </a:p>
        </p:txBody>
      </p:sp>
    </p:spTree>
    <p:extLst>
      <p:ext uri="{BB962C8B-B14F-4D97-AF65-F5344CB8AC3E}">
        <p14:creationId xmlns:p14="http://schemas.microsoft.com/office/powerpoint/2010/main" val="1548055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DC2582AC-69EE-6A66-007B-371C19BB57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Key message text</a:t>
            </a:r>
          </a:p>
        </p:txBody>
      </p:sp>
    </p:spTree>
    <p:extLst>
      <p:ext uri="{BB962C8B-B14F-4D97-AF65-F5344CB8AC3E}">
        <p14:creationId xmlns:p14="http://schemas.microsoft.com/office/powerpoint/2010/main" val="1556764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A9DB7C-CCD5-2762-99F6-9387BFF5EB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BBFD76F-4B2D-8AFE-0E41-04FBC8DBB5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1819275"/>
            <a:ext cx="10515600" cy="4351338"/>
          </a:xfrm>
        </p:spPr>
        <p:txBody>
          <a:bodyPr/>
          <a:lstStyle>
            <a:lvl2pPr marL="358775" indent="-358775">
              <a:buFontTx/>
              <a:buBlip>
                <a:blip r:embed="rId3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669925" indent="-304800">
              <a:buFontTx/>
              <a:buBlip>
                <a:blip r:embed="rId3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4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4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34059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4F1E9F87-214B-A780-CA56-3B0F35E5CEC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1" y="1816100"/>
            <a:ext cx="5181600" cy="435133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2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3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3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71D74064-9855-E307-BE4C-FF1AC6C9FAD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72199" y="1816100"/>
            <a:ext cx="5181600" cy="435133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2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3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3"/>
              </a:buBlip>
              <a:tabLst/>
            </a:pPr>
            <a:r>
              <a:rPr lang="en-GB" dirty="0"/>
              <a:t>Third level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4096A7F-17E3-1944-DBB4-18263DE8D95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0934A60-C3FD-F1F7-C71C-505AC974FF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246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image" Target="../media/image1.png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itre 1">
            <a:extLst>
              <a:ext uri="{FF2B5EF4-FFF2-40B4-BE49-F238E27FC236}">
                <a16:creationId xmlns:a16="http://schemas.microsoft.com/office/drawing/2014/main" id="{D52C7C54-A67B-7C6C-795D-7EEC864AB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594"/>
            <a:ext cx="10515600" cy="447735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/>
          <a:p>
            <a:r>
              <a:rPr lang="en-GB" noProof="0" dirty="0"/>
              <a:t>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E1AC6A1-85F6-E8C4-97DE-B8C5FC3D59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39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39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16898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51" r:id="rId2"/>
    <p:sldLayoutId id="2147483704" r:id="rId3"/>
    <p:sldLayoutId id="2147483752" r:id="rId4"/>
    <p:sldLayoutId id="2147483705" r:id="rId5"/>
    <p:sldLayoutId id="2147483703" r:id="rId6"/>
    <p:sldLayoutId id="2147483685" r:id="rId7"/>
    <p:sldLayoutId id="2147483751" r:id="rId8"/>
    <p:sldLayoutId id="2147483652" r:id="rId9"/>
    <p:sldLayoutId id="2147483715" r:id="rId10"/>
    <p:sldLayoutId id="2147483717" r:id="rId11"/>
    <p:sldLayoutId id="2147483753" r:id="rId12"/>
    <p:sldLayoutId id="2147483722" r:id="rId13"/>
    <p:sldLayoutId id="2147483734" r:id="rId14"/>
    <p:sldLayoutId id="2147483739" r:id="rId15"/>
    <p:sldLayoutId id="2147483755" r:id="rId16"/>
    <p:sldLayoutId id="2147483754" r:id="rId17"/>
    <p:sldLayoutId id="2147483756" r:id="rId18"/>
    <p:sldLayoutId id="2147483757" r:id="rId19"/>
    <p:sldLayoutId id="2147483758" r:id="rId20"/>
    <p:sldLayoutId id="2147483728" r:id="rId21"/>
    <p:sldLayoutId id="2147483759" r:id="rId22"/>
    <p:sldLayoutId id="2147483729" r:id="rId23"/>
    <p:sldLayoutId id="2147483736" r:id="rId24"/>
    <p:sldLayoutId id="2147483741" r:id="rId25"/>
    <p:sldLayoutId id="2147483761" r:id="rId26"/>
    <p:sldLayoutId id="2147483760" r:id="rId27"/>
    <p:sldLayoutId id="2147483762" r:id="rId28"/>
    <p:sldLayoutId id="2147483763" r:id="rId29"/>
    <p:sldLayoutId id="2147483764" r:id="rId30"/>
    <p:sldLayoutId id="2147483732" r:id="rId31"/>
    <p:sldLayoutId id="2147483765" r:id="rId32"/>
    <p:sldLayoutId id="2147483733" r:id="rId33"/>
    <p:sldLayoutId id="2147483738" r:id="rId34"/>
    <p:sldLayoutId id="2147483743" r:id="rId35"/>
    <p:sldLayoutId id="2147483655" r:id="rId36"/>
    <p:sldLayoutId id="2147483766" r:id="rId37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+mj-lt"/>
          <a:ea typeface="Verdana" panose="020B0604030504040204" pitchFamily="34" charset="0"/>
          <a:cs typeface="Gill Sans" panose="020B0502020104020203" pitchFamily="34" charset="-79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SzPct val="70000"/>
        <a:buFont typeface="Arial" panose="020B0604020202020204" pitchFamily="34" charset="0"/>
        <a:buNone/>
        <a:tabLst/>
        <a:defRPr sz="24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1pPr>
      <a:lvl2pPr marL="358775" indent="-358775" algn="l" defTabSz="914400" rtl="0" eaLnBrk="1" latinLnBrk="0" hangingPunct="1">
        <a:lnSpc>
          <a:spcPct val="90000"/>
        </a:lnSpc>
        <a:spcBef>
          <a:spcPts val="500"/>
        </a:spcBef>
        <a:buSzPct val="70000"/>
        <a:buFontTx/>
        <a:buBlip>
          <a:blip r:embed="rId40"/>
        </a:buBlip>
        <a:tabLst/>
        <a:defRPr sz="24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2pPr>
      <a:lvl3pPr marL="358775" indent="-358775" algn="l" defTabSz="914400" rtl="0" eaLnBrk="1" latinLnBrk="0" hangingPunct="1">
        <a:lnSpc>
          <a:spcPct val="90000"/>
        </a:lnSpc>
        <a:spcBef>
          <a:spcPts val="500"/>
        </a:spcBef>
        <a:buSzPct val="70000"/>
        <a:buFontTx/>
        <a:buBlip>
          <a:blip r:embed="rId40"/>
        </a:buBlip>
        <a:defRPr sz="24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3pPr>
      <a:lvl4pPr marL="358775" indent="0" algn="l" defTabSz="914400" rtl="0" eaLnBrk="1" latinLnBrk="0" hangingPunct="1">
        <a:lnSpc>
          <a:spcPct val="90000"/>
        </a:lnSpc>
        <a:spcBef>
          <a:spcPts val="500"/>
        </a:spcBef>
        <a:buSzPct val="70000"/>
        <a:buFont typeface="Arial" panose="020B0604020202020204" pitchFamily="34" charset="0"/>
        <a:buNone/>
        <a:defRPr sz="14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4pPr>
      <a:lvl5pPr marL="358775" indent="0" algn="l" defTabSz="914400" rtl="0" eaLnBrk="1" latinLnBrk="0" hangingPunct="1">
        <a:lnSpc>
          <a:spcPct val="90000"/>
        </a:lnSpc>
        <a:spcBef>
          <a:spcPts val="500"/>
        </a:spcBef>
        <a:buSzPct val="70000"/>
        <a:buFont typeface="Arial" panose="020B0604020202020204" pitchFamily="34" charset="0"/>
        <a:buNone/>
        <a:defRPr sz="10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ib-swiss/first-steps-with-R-training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6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328E6118-B132-1100-AEEF-3D662AF6E8F3}"/>
              </a:ext>
            </a:extLst>
          </p:cNvPr>
          <p:cNvSpPr txBox="1">
            <a:spLocks/>
          </p:cNvSpPr>
          <p:nvPr/>
        </p:nvSpPr>
        <p:spPr>
          <a:xfrm>
            <a:off x="838200" y="1123950"/>
            <a:ext cx="10515600" cy="531336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 typeface="Arial" panose="020B0604020202020204" pitchFamily="34" charset="0"/>
              <a:buNone/>
              <a:tabLst/>
              <a:defRPr sz="24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1pPr>
            <a:lvl2pPr marL="358775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Tx/>
              <a:buBlip>
                <a:blip r:embed="rId2"/>
              </a:buBlip>
              <a:tabLst/>
              <a:defRPr sz="24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358775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Tx/>
              <a:buBlip>
                <a:blip r:embed="rId2"/>
              </a:buBlip>
              <a:defRPr sz="24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  <a:lvl4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4pPr>
            <a:lvl5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 typeface="Arial" panose="020B0604020202020204" pitchFamily="34" charset="0"/>
              <a:buNone/>
              <a:defRPr sz="10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AutoNum type="arabicPeriod"/>
            </a:pPr>
            <a:r>
              <a:rPr lang="en-GB" b="1" dirty="0">
                <a:ea typeface="Tahoma"/>
                <a:cs typeface="Gill Sans Light"/>
              </a:rPr>
              <a:t>Outside </a:t>
            </a:r>
            <a:r>
              <a:rPr lang="en-GB" b="1" dirty="0" err="1">
                <a:ea typeface="Tahoma"/>
                <a:cs typeface="Gill Sans Light"/>
              </a:rPr>
              <a:t>Rstudio</a:t>
            </a:r>
            <a:r>
              <a:rPr lang="en-GB" b="1" dirty="0">
                <a:ea typeface="Tahoma"/>
                <a:cs typeface="Gill Sans Light"/>
              </a:rPr>
              <a:t> : prepare the course data for the exercises</a:t>
            </a:r>
            <a:endParaRPr lang="en-GB" dirty="0"/>
          </a:p>
          <a:p>
            <a:pPr marL="457200" lvl="1" indent="0">
              <a:buNone/>
            </a:pPr>
            <a:r>
              <a:rPr lang="en-GB" b="1" dirty="0">
                <a:ea typeface="Tahoma"/>
                <a:cs typeface="Gill Sans Light"/>
              </a:rPr>
              <a:t>Download the course material</a:t>
            </a:r>
            <a:r>
              <a:rPr lang="en-GB" dirty="0">
                <a:ea typeface="Tahoma"/>
                <a:cs typeface="Gill Sans Light"/>
              </a:rPr>
              <a:t> from : </a:t>
            </a:r>
            <a:endParaRPr lang="en-GB" dirty="0"/>
          </a:p>
          <a:p>
            <a:pPr marL="457200" lvl="1" indent="0">
              <a:buNone/>
            </a:pPr>
            <a:r>
              <a:rPr lang="en-GB" dirty="0">
                <a:ea typeface="+mn-lt"/>
                <a:cs typeface="+mn-lt"/>
                <a:hlinkClick r:id="rId3"/>
              </a:rPr>
              <a:t>https://github.com/sib-swiss/first-steps-with-R-training</a:t>
            </a:r>
            <a:endParaRPr lang="en-GB"/>
          </a:p>
          <a:p>
            <a:pPr marL="457200" lvl="1" indent="0">
              <a:buNone/>
            </a:pPr>
            <a:r>
              <a:rPr lang="en-GB" dirty="0">
                <a:ea typeface="Tahoma"/>
                <a:cs typeface="Gill Sans Light"/>
              </a:rPr>
              <a:t>Either use git clone OR click </a:t>
            </a:r>
            <a:r>
              <a:rPr lang="en-GB" b="1" dirty="0">
                <a:ea typeface="Tahoma"/>
                <a:cs typeface="Gill Sans Light"/>
              </a:rPr>
              <a:t>Download ZIP</a:t>
            </a:r>
          </a:p>
          <a:p>
            <a:pPr marL="457200" lvl="1" indent="0">
              <a:buNone/>
            </a:pPr>
            <a:endParaRPr lang="en-GB" dirty="0">
              <a:ea typeface="Tahoma"/>
              <a:cs typeface="Gill Sans Light"/>
            </a:endParaRPr>
          </a:p>
          <a:p>
            <a:pPr marL="457200" lvl="1" indent="0">
              <a:buNone/>
            </a:pPr>
            <a:endParaRPr lang="en-GB" dirty="0">
              <a:ea typeface="Tahoma"/>
              <a:cs typeface="Gill Sans Light"/>
            </a:endParaRPr>
          </a:p>
          <a:p>
            <a:pPr marL="457200" lvl="1" indent="0">
              <a:buNone/>
            </a:pPr>
            <a:endParaRPr lang="en-GB" dirty="0">
              <a:ea typeface="Tahoma"/>
              <a:cs typeface="Gill Sans Light"/>
            </a:endParaRPr>
          </a:p>
          <a:p>
            <a:pPr marL="457200" lvl="1" indent="0">
              <a:buNone/>
            </a:pPr>
            <a:endParaRPr lang="en-GB" dirty="0">
              <a:ea typeface="Tahoma"/>
              <a:cs typeface="Gill Sans Light"/>
            </a:endParaRPr>
          </a:p>
          <a:p>
            <a:pPr marL="457200" lvl="1" indent="0">
              <a:buNone/>
            </a:pPr>
            <a:endParaRPr lang="en-GB" dirty="0">
              <a:ea typeface="Tahoma"/>
              <a:cs typeface="Gill Sans Light"/>
            </a:endParaRPr>
          </a:p>
          <a:p>
            <a:pPr marL="457200" lvl="1" indent="0">
              <a:buNone/>
            </a:pPr>
            <a:endParaRPr lang="en-GB" dirty="0">
              <a:ea typeface="Tahoma"/>
              <a:cs typeface="Gill Sans Light"/>
            </a:endParaRPr>
          </a:p>
          <a:p>
            <a:pPr marL="457200" lvl="1" indent="0">
              <a:buNone/>
            </a:pPr>
            <a:endParaRPr lang="en-GB" dirty="0">
              <a:ea typeface="Tahoma"/>
              <a:cs typeface="Gill Sans Light"/>
            </a:endParaRPr>
          </a:p>
          <a:p>
            <a:pPr marL="457200" lvl="1" indent="0">
              <a:buNone/>
            </a:pPr>
            <a:endParaRPr lang="en-GB" dirty="0">
              <a:ea typeface="Tahoma"/>
              <a:cs typeface="Gill Sans Light"/>
            </a:endParaRPr>
          </a:p>
          <a:p>
            <a:pPr marL="457200" lvl="1" indent="0">
              <a:buNone/>
            </a:pPr>
            <a:endParaRPr lang="en-GB" dirty="0">
              <a:ea typeface="Tahoma"/>
              <a:cs typeface="Gill Sans Light"/>
            </a:endParaRPr>
          </a:p>
          <a:p>
            <a:pPr marL="457200" lvl="1" indent="0">
              <a:buNone/>
            </a:pPr>
            <a:r>
              <a:rPr lang="en-GB" dirty="0">
                <a:ea typeface="Tahoma"/>
                <a:cs typeface="Gill Sans Light"/>
              </a:rPr>
              <a:t>and </a:t>
            </a:r>
            <a:r>
              <a:rPr lang="en-GB" b="1" dirty="0">
                <a:ea typeface="Tahoma"/>
                <a:cs typeface="Gill Sans Light"/>
              </a:rPr>
              <a:t>UNZIP</a:t>
            </a:r>
            <a:r>
              <a:rPr lang="en-GB" dirty="0">
                <a:ea typeface="Tahoma"/>
                <a:cs typeface="Gill Sans Light"/>
              </a:rPr>
              <a:t> and then move the folder where you want it</a:t>
            </a:r>
            <a:endParaRPr lang="en-GB" b="1" dirty="0">
              <a:ea typeface="Tahoma"/>
              <a:cs typeface="Gill Sans Light"/>
            </a:endParaRPr>
          </a:p>
          <a:p>
            <a:pPr marL="457200" lvl="1" indent="0">
              <a:buNone/>
            </a:pPr>
            <a:endParaRPr lang="en-GB" dirty="0">
              <a:ea typeface="Tahoma"/>
              <a:cs typeface="Gill Sans Light"/>
            </a:endParaRPr>
          </a:p>
          <a:p>
            <a:pPr marL="457200" indent="-457200">
              <a:buAutoNum type="arabicPeriod"/>
            </a:pPr>
            <a:r>
              <a:rPr lang="en-GB" b="1" dirty="0">
                <a:ea typeface="Tahoma"/>
                <a:cs typeface="Gill Sans Light"/>
              </a:rPr>
              <a:t>Inside </a:t>
            </a:r>
            <a:r>
              <a:rPr lang="en-GB" b="1" err="1">
                <a:ea typeface="Tahoma"/>
                <a:cs typeface="Gill Sans Light"/>
              </a:rPr>
              <a:t>Rstudio</a:t>
            </a:r>
            <a:r>
              <a:rPr lang="en-GB" b="1" dirty="0">
                <a:ea typeface="Tahoma"/>
                <a:cs typeface="Gill Sans Light"/>
              </a:rPr>
              <a:t>: project setup</a:t>
            </a:r>
          </a:p>
          <a:p>
            <a:pPr lvl="1" indent="0">
              <a:buNone/>
            </a:pPr>
            <a:r>
              <a:rPr lang="en-GB" dirty="0">
                <a:ea typeface="Tahoma"/>
                <a:cs typeface="Gill Sans Light"/>
              </a:rPr>
              <a:t>In </a:t>
            </a:r>
            <a:r>
              <a:rPr lang="en-GB" dirty="0" err="1">
                <a:ea typeface="Tahoma"/>
                <a:cs typeface="Gill Sans Light"/>
              </a:rPr>
              <a:t>Rstudio</a:t>
            </a:r>
            <a:r>
              <a:rPr lang="en-GB" dirty="0">
                <a:ea typeface="Tahoma"/>
                <a:cs typeface="Gill Sans Light"/>
              </a:rPr>
              <a:t>, create a new project set in the folder of the course material you just recovered.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C7404FA-C47F-D097-1FBE-368DB25D80E4}"/>
              </a:ext>
            </a:extLst>
          </p:cNvPr>
          <p:cNvSpPr txBox="1">
            <a:spLocks/>
          </p:cNvSpPr>
          <p:nvPr/>
        </p:nvSpPr>
        <p:spPr>
          <a:xfrm>
            <a:off x="838200" y="260594"/>
            <a:ext cx="10515600" cy="447735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dirty="0">
                <a:ea typeface="Verdana"/>
              </a:rPr>
              <a:t>Let's practice - 1</a:t>
            </a:r>
            <a:endParaRPr lang="en-US" dirty="0"/>
          </a:p>
        </p:txBody>
      </p:sp>
      <p:pic>
        <p:nvPicPr>
          <p:cNvPr id="9" name="Picture 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88B1A54-080F-1512-851D-D40614276D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5013" y="2343150"/>
            <a:ext cx="5210175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752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6D1A8D-DBEF-986A-E451-F99EEE3846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DC49575-C7A6-64FE-96CA-4E7A32F3E4FF}"/>
              </a:ext>
            </a:extLst>
          </p:cNvPr>
          <p:cNvSpPr txBox="1">
            <a:spLocks/>
          </p:cNvSpPr>
          <p:nvPr/>
        </p:nvSpPr>
        <p:spPr>
          <a:xfrm>
            <a:off x="838200" y="1123950"/>
            <a:ext cx="10515600" cy="53133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 typeface="Arial" panose="020B0604020202020204" pitchFamily="34" charset="0"/>
              <a:buNone/>
              <a:tabLst/>
              <a:defRPr sz="24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1pPr>
            <a:lvl2pPr marL="358775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Tx/>
              <a:buBlip>
                <a:blip r:embed="rId2"/>
              </a:buBlip>
              <a:tabLst/>
              <a:defRPr sz="24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358775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Tx/>
              <a:buBlip>
                <a:blip r:embed="rId2"/>
              </a:buBlip>
              <a:defRPr sz="24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  <a:lvl4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4pPr>
            <a:lvl5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 typeface="Arial" panose="020B0604020202020204" pitchFamily="34" charset="0"/>
              <a:buNone/>
              <a:defRPr sz="10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AutoNum type="arabicPeriod"/>
            </a:pPr>
            <a:r>
              <a:rPr lang="en-GB" b="1" dirty="0">
                <a:ea typeface="Tahoma"/>
                <a:cs typeface="Gill Sans Light"/>
              </a:rPr>
              <a:t>Prepare your first script</a:t>
            </a:r>
          </a:p>
          <a:p>
            <a:pPr marL="815975" lvl="1" indent="-457200">
              <a:buAutoNum type="arabicPeriod"/>
            </a:pPr>
            <a:r>
              <a:rPr lang="en-GB" dirty="0">
                <a:ea typeface="Tahoma"/>
                <a:cs typeface="Gill Sans Light"/>
              </a:rPr>
              <a:t>Open a script file and save it.</a:t>
            </a:r>
          </a:p>
          <a:p>
            <a:pPr marL="815975" lvl="1" indent="-457200">
              <a:buAutoNum type="arabicPeriod"/>
            </a:pPr>
            <a:r>
              <a:rPr lang="en-GB" dirty="0">
                <a:ea typeface="Tahoma"/>
                <a:cs typeface="Gill Sans Light"/>
              </a:rPr>
              <a:t>Type or paste the following code</a:t>
            </a:r>
          </a:p>
          <a:p>
            <a:pPr lvl="1" indent="0">
              <a:buNone/>
            </a:pPr>
            <a:r>
              <a:rPr lang="en-GB" dirty="0">
                <a:ea typeface="Tahoma"/>
                <a:cs typeface="Gill Sans Light"/>
              </a:rPr>
              <a:t># First steps with R, ex1</a:t>
            </a:r>
          </a:p>
          <a:p>
            <a:pPr lvl="1" indent="0">
              <a:buNone/>
            </a:pPr>
            <a:r>
              <a:rPr lang="en-GB" dirty="0">
                <a:ea typeface="Tahoma"/>
                <a:cs typeface="Gill Sans Light"/>
              </a:rPr>
              <a:t>w &lt;- 3</a:t>
            </a:r>
          </a:p>
          <a:p>
            <a:pPr lvl="1" indent="0">
              <a:buNone/>
            </a:pPr>
            <a:r>
              <a:rPr lang="en-GB" dirty="0">
                <a:ea typeface="Tahoma"/>
                <a:cs typeface="Gill Sans Light"/>
              </a:rPr>
              <a:t>h&lt;- 0.5</a:t>
            </a:r>
          </a:p>
          <a:p>
            <a:pPr lvl="1" indent="0">
              <a:buNone/>
            </a:pPr>
            <a:r>
              <a:rPr lang="en-GB" dirty="0">
                <a:ea typeface="Tahoma"/>
                <a:cs typeface="Gill Sans Light"/>
              </a:rPr>
              <a:t>area &lt;- w*h</a:t>
            </a:r>
          </a:p>
          <a:p>
            <a:pPr lvl="1" indent="0">
              <a:buNone/>
            </a:pPr>
            <a:r>
              <a:rPr lang="en-GB" dirty="0">
                <a:ea typeface="Tahoma"/>
                <a:cs typeface="Gill Sans Light"/>
              </a:rPr>
              <a:t>area</a:t>
            </a:r>
          </a:p>
          <a:p>
            <a:pPr indent="-457200">
              <a:buAutoNum type="arabicPeriod"/>
            </a:pPr>
            <a:r>
              <a:rPr lang="en-GB" b="1" dirty="0">
                <a:ea typeface="Tahoma"/>
                <a:cs typeface="Gill Sans Light"/>
              </a:rPr>
              <a:t>Look at the script</a:t>
            </a:r>
            <a:r>
              <a:rPr lang="en-GB" dirty="0">
                <a:ea typeface="Tahoma"/>
                <a:cs typeface="Gill Sans Light"/>
              </a:rPr>
              <a:t> (before running it) can you understand each line? What do you expect it to print to the console?</a:t>
            </a:r>
            <a:endParaRPr lang="en-GB"/>
          </a:p>
          <a:p>
            <a:pPr lvl="4" indent="-457200">
              <a:buAutoNum type="arabicPeriod"/>
            </a:pPr>
            <a:endParaRPr lang="en-GB" dirty="0">
              <a:ea typeface="Tahoma"/>
              <a:cs typeface="Gill Sans Light"/>
            </a:endParaRPr>
          </a:p>
          <a:p>
            <a:pPr indent="-457200">
              <a:buAutoNum type="arabicPeriod"/>
            </a:pPr>
            <a:r>
              <a:rPr lang="en-GB" b="1" dirty="0">
                <a:ea typeface="Tahoma"/>
                <a:cs typeface="Gill Sans Light"/>
              </a:rPr>
              <a:t>Run the script</a:t>
            </a:r>
            <a:r>
              <a:rPr lang="en-GB" dirty="0">
                <a:ea typeface="Tahoma"/>
                <a:cs typeface="Gill Sans Light"/>
              </a:rPr>
              <a:t> and explore </a:t>
            </a:r>
            <a:r>
              <a:rPr lang="en-GB" dirty="0" err="1">
                <a:ea typeface="Tahoma"/>
                <a:cs typeface="Gill Sans Light"/>
              </a:rPr>
              <a:t>Rstudio's</a:t>
            </a:r>
            <a:r>
              <a:rPr lang="en-GB" dirty="0">
                <a:ea typeface="Tahoma"/>
                <a:cs typeface="Gill Sans Light"/>
              </a:rPr>
              <a:t> feature: </a:t>
            </a:r>
            <a:endParaRPr lang="en-GB" dirty="0"/>
          </a:p>
          <a:p>
            <a:pPr marL="0" lvl="2" indent="0">
              <a:buNone/>
            </a:pPr>
            <a:r>
              <a:rPr lang="en-GB" dirty="0">
                <a:ea typeface="Tahoma"/>
                <a:cs typeface="Gill Sans Light"/>
              </a:rPr>
              <a:t>    Run the script line-by-line or Run all lines at once by selecting them</a:t>
            </a:r>
            <a:endParaRPr lang="en-GB"/>
          </a:p>
          <a:p>
            <a:pPr marL="457200" lvl="1" indent="-457200">
              <a:buAutoNum type="arabicPeriod"/>
            </a:pPr>
            <a:endParaRPr lang="en-GB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ACBEB6F-46A3-5D99-E3B6-81ADAB819D3D}"/>
              </a:ext>
            </a:extLst>
          </p:cNvPr>
          <p:cNvSpPr txBox="1">
            <a:spLocks/>
          </p:cNvSpPr>
          <p:nvPr/>
        </p:nvSpPr>
        <p:spPr>
          <a:xfrm>
            <a:off x="838200" y="260594"/>
            <a:ext cx="10515600" cy="447735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dirty="0">
                <a:ea typeface="Verdana"/>
              </a:rPr>
              <a:t>Let's practice - 2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409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ADE29A-E0A6-1616-A738-E15FECB90B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439EC832-8064-70BF-AD3D-4720FA89F094}"/>
              </a:ext>
            </a:extLst>
          </p:cNvPr>
          <p:cNvSpPr txBox="1">
            <a:spLocks/>
          </p:cNvSpPr>
          <p:nvPr/>
        </p:nvSpPr>
        <p:spPr>
          <a:xfrm>
            <a:off x="838200" y="1123950"/>
            <a:ext cx="10515600" cy="53133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 typeface="Arial" panose="020B0604020202020204" pitchFamily="34" charset="0"/>
              <a:buNone/>
              <a:tabLst/>
              <a:defRPr sz="24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1pPr>
            <a:lvl2pPr marL="358775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Tx/>
              <a:buBlip>
                <a:blip r:embed="rId2"/>
              </a:buBlip>
              <a:tabLst/>
              <a:defRPr sz="24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358775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Tx/>
              <a:buBlip>
                <a:blip r:embed="rId2"/>
              </a:buBlip>
              <a:defRPr sz="24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  <a:lvl4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4pPr>
            <a:lvl5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 typeface="Arial" panose="020B0604020202020204" pitchFamily="34" charset="0"/>
              <a:buNone/>
              <a:defRPr sz="10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AutoNum type="arabicPeriod"/>
            </a:pPr>
            <a:r>
              <a:rPr lang="en-GB" dirty="0">
                <a:ea typeface="Tahoma"/>
                <a:cs typeface="Gill Sans Light"/>
              </a:rPr>
              <a:t>Look at your project option (Tools &gt; Project Options). If needed, modify them to save your workspace and history and to restore them at startup.</a:t>
            </a:r>
          </a:p>
          <a:p>
            <a:pPr marL="457200" indent="-457200">
              <a:buFontTx/>
              <a:buAutoNum type="arabicPeriod"/>
            </a:pPr>
            <a:r>
              <a:rPr lang="en-GB" dirty="0">
                <a:ea typeface="Tahoma"/>
                <a:cs typeface="Gill Sans Light"/>
              </a:rPr>
              <a:t>Check that it works: </a:t>
            </a:r>
          </a:p>
          <a:p>
            <a:pPr marL="815975" lvl="1" indent="-457200">
              <a:buFontTx/>
              <a:buAutoNum type="arabicPeriod"/>
            </a:pPr>
            <a:r>
              <a:rPr lang="en-GB" dirty="0">
                <a:ea typeface="Tahoma"/>
                <a:cs typeface="Gill Sans Light"/>
              </a:rPr>
              <a:t>Close </a:t>
            </a:r>
            <a:r>
              <a:rPr lang="en-GB" dirty="0" err="1">
                <a:ea typeface="Tahoma"/>
                <a:cs typeface="Gill Sans Light"/>
              </a:rPr>
              <a:t>Rstudio</a:t>
            </a:r>
          </a:p>
          <a:p>
            <a:pPr marL="815975" lvl="1" indent="-457200">
              <a:buFontTx/>
              <a:buAutoNum type="arabicPeriod"/>
            </a:pPr>
            <a:r>
              <a:rPr lang="en-GB" dirty="0">
                <a:ea typeface="Tahoma"/>
                <a:cs typeface="Gill Sans Light"/>
              </a:rPr>
              <a:t>Double-click the .</a:t>
            </a:r>
            <a:r>
              <a:rPr lang="en-GB" dirty="0" err="1">
                <a:ea typeface="Tahoma"/>
                <a:cs typeface="Gill Sans Light"/>
              </a:rPr>
              <a:t>Rproj</a:t>
            </a:r>
            <a:r>
              <a:rPr lang="en-GB" dirty="0">
                <a:ea typeface="Tahoma"/>
                <a:cs typeface="Gill Sans Light"/>
              </a:rPr>
              <a:t> file</a:t>
            </a:r>
          </a:p>
          <a:p>
            <a:pPr marL="815975" lvl="1" indent="-457200">
              <a:buFontTx/>
              <a:buAutoNum type="arabicPeriod"/>
            </a:pPr>
            <a:r>
              <a:rPr lang="en-GB" dirty="0">
                <a:ea typeface="Tahoma"/>
                <a:cs typeface="Gill Sans Light"/>
              </a:rPr>
              <a:t>Does the project open? Is your workspace empty?</a:t>
            </a:r>
          </a:p>
          <a:p>
            <a:pPr marL="457200" indent="-457200">
              <a:buFontTx/>
              <a:buAutoNum type="arabicPeriod"/>
            </a:pPr>
            <a:r>
              <a:rPr lang="en-GB" dirty="0">
                <a:ea typeface="Tahoma"/>
                <a:cs typeface="Gill Sans Light"/>
              </a:rPr>
              <a:t>Check other behaviours:</a:t>
            </a:r>
          </a:p>
          <a:p>
            <a:pPr marL="815975" lvl="1" indent="-457200">
              <a:buFontTx/>
              <a:buAutoNum type="arabicPeriod"/>
            </a:pPr>
            <a:r>
              <a:rPr lang="en-GB" dirty="0">
                <a:ea typeface="Tahoma"/>
                <a:cs typeface="Gill Sans Light"/>
              </a:rPr>
              <a:t>Close your project</a:t>
            </a:r>
            <a:endParaRPr lang="en-GB" dirty="0"/>
          </a:p>
          <a:p>
            <a:pPr marL="815975" lvl="1" indent="-457200">
              <a:buFontTx/>
              <a:buAutoNum type="arabicPeriod"/>
            </a:pPr>
            <a:r>
              <a:rPr lang="en-GB" dirty="0">
                <a:ea typeface="Tahoma"/>
                <a:cs typeface="Gill Sans Light"/>
              </a:rPr>
              <a:t>Open your project again from </a:t>
            </a:r>
            <a:r>
              <a:rPr lang="en-GB" dirty="0" err="1">
                <a:ea typeface="Tahoma"/>
                <a:cs typeface="Gill Sans Light"/>
              </a:rPr>
              <a:t>Rstudio</a:t>
            </a:r>
          </a:p>
          <a:p>
            <a:pPr marL="457200" lvl="1" indent="-457200">
              <a:buAutoNum type="arabicPeriod"/>
            </a:pPr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803D3A5-3615-A939-E4EA-AF2160F11729}"/>
              </a:ext>
            </a:extLst>
          </p:cNvPr>
          <p:cNvSpPr txBox="1">
            <a:spLocks/>
          </p:cNvSpPr>
          <p:nvPr/>
        </p:nvSpPr>
        <p:spPr>
          <a:xfrm>
            <a:off x="838200" y="260594"/>
            <a:ext cx="10515600" cy="447735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dirty="0">
                <a:ea typeface="Verdana"/>
              </a:rPr>
              <a:t>Let's practice - 2bis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782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B2B882-E82D-984F-B74E-E3D1C85D9D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399E113-668A-684E-1B26-A814A9AA5AF5}"/>
              </a:ext>
            </a:extLst>
          </p:cNvPr>
          <p:cNvSpPr txBox="1">
            <a:spLocks/>
          </p:cNvSpPr>
          <p:nvPr/>
        </p:nvSpPr>
        <p:spPr>
          <a:xfrm>
            <a:off x="838200" y="1123950"/>
            <a:ext cx="10515600" cy="53133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 typeface="Arial" panose="020B0604020202020204" pitchFamily="34" charset="0"/>
              <a:buNone/>
              <a:tabLst/>
              <a:defRPr sz="24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1pPr>
            <a:lvl2pPr marL="358775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Tx/>
              <a:buBlip>
                <a:blip r:embed="rId2"/>
              </a:buBlip>
              <a:tabLst/>
              <a:defRPr sz="24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358775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Tx/>
              <a:buBlip>
                <a:blip r:embed="rId2"/>
              </a:buBlip>
              <a:defRPr sz="24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  <a:lvl4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4pPr>
            <a:lvl5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 typeface="Arial" panose="020B0604020202020204" pitchFamily="34" charset="0"/>
              <a:buNone/>
              <a:defRPr sz="10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ea typeface="Tahoma"/>
                <a:cs typeface="Gill Sans Light"/>
              </a:rPr>
              <a:t>Open a new script and save it</a:t>
            </a:r>
          </a:p>
          <a:p>
            <a:endParaRPr lang="en-GB" dirty="0">
              <a:ea typeface="Tahoma"/>
              <a:cs typeface="Gill Sans Light"/>
            </a:endParaRPr>
          </a:p>
          <a:p>
            <a:pPr marL="457200" lvl="1" indent="-457200">
              <a:buFontTx/>
              <a:buAutoNum type="arabicPeriod"/>
            </a:pPr>
            <a:r>
              <a:rPr lang="en-GB" dirty="0">
                <a:ea typeface="Tahoma"/>
                <a:cs typeface="Gill Sans Light"/>
              </a:rPr>
              <a:t>Assign the values 6.7 and 56.3 to variable </a:t>
            </a:r>
            <a:r>
              <a:rPr lang="en-GB" b="1" dirty="0">
                <a:ea typeface="Tahoma"/>
                <a:cs typeface="Gill Sans Light"/>
              </a:rPr>
              <a:t>a</a:t>
            </a:r>
            <a:r>
              <a:rPr lang="en-GB" dirty="0">
                <a:ea typeface="Tahoma"/>
                <a:cs typeface="Gill Sans Light"/>
              </a:rPr>
              <a:t> and </a:t>
            </a:r>
            <a:r>
              <a:rPr lang="en-GB" b="1" dirty="0">
                <a:ea typeface="Tahoma"/>
                <a:cs typeface="Gill Sans Light"/>
              </a:rPr>
              <a:t>b</a:t>
            </a:r>
            <a:r>
              <a:rPr lang="en-GB" dirty="0">
                <a:ea typeface="Tahoma"/>
                <a:cs typeface="Gill Sans Light"/>
              </a:rPr>
              <a:t>, respectively</a:t>
            </a:r>
          </a:p>
          <a:p>
            <a:pPr marL="457200" lvl="1" indent="-457200">
              <a:buFontTx/>
              <a:buAutoNum type="arabicPeriod"/>
            </a:pPr>
            <a:r>
              <a:rPr lang="en-GB" dirty="0">
                <a:ea typeface="Tahoma"/>
                <a:cs typeface="Gill Sans Light"/>
              </a:rPr>
              <a:t>Calculate (2*a)/b+(a*b) and assign the result to variable </a:t>
            </a:r>
            <a:r>
              <a:rPr lang="en-GB" b="1" dirty="0">
                <a:ea typeface="Tahoma"/>
                <a:cs typeface="Gill Sans Light"/>
              </a:rPr>
              <a:t>x</a:t>
            </a:r>
            <a:r>
              <a:rPr lang="en-GB" dirty="0">
                <a:ea typeface="Tahoma"/>
                <a:cs typeface="Gill Sans Light"/>
              </a:rPr>
              <a:t>. Display the content of </a:t>
            </a:r>
            <a:endParaRPr lang="en-GB"/>
          </a:p>
          <a:p>
            <a:pPr marL="457200" lvl="1" indent="-457200">
              <a:buFontTx/>
              <a:buAutoNum type="arabicPeriod"/>
            </a:pPr>
            <a:r>
              <a:rPr lang="en-GB" dirty="0">
                <a:ea typeface="Tahoma"/>
                <a:cs typeface="Gill Sans Light"/>
              </a:rPr>
              <a:t>Find out how to compute the square root of variables. Compute the square root of </a:t>
            </a:r>
            <a:r>
              <a:rPr lang="en-GB" b="1" dirty="0">
                <a:ea typeface="Tahoma"/>
                <a:cs typeface="Gill Sans Light"/>
              </a:rPr>
              <a:t>a</a:t>
            </a:r>
            <a:r>
              <a:rPr lang="en-GB" dirty="0">
                <a:ea typeface="Tahoma"/>
                <a:cs typeface="Gill Sans Light"/>
              </a:rPr>
              <a:t>, of </a:t>
            </a:r>
            <a:r>
              <a:rPr lang="en-GB" b="1" dirty="0">
                <a:ea typeface="Tahoma"/>
                <a:cs typeface="Gill Sans Light"/>
              </a:rPr>
              <a:t>b</a:t>
            </a:r>
            <a:r>
              <a:rPr lang="en-GB" dirty="0">
                <a:ea typeface="Tahoma"/>
                <a:cs typeface="Gill Sans Light"/>
              </a:rPr>
              <a:t>, and of </a:t>
            </a:r>
            <a:r>
              <a:rPr lang="en-GB" b="1" dirty="0">
                <a:ea typeface="Tahoma"/>
                <a:cs typeface="Gill Sans Light"/>
              </a:rPr>
              <a:t>a/b</a:t>
            </a:r>
          </a:p>
          <a:p>
            <a:pPr marL="457200" lvl="1" indent="-457200">
              <a:buFontTx/>
              <a:buAutoNum type="arabicPeriod"/>
            </a:pPr>
            <a:r>
              <a:rPr lang="en-GB" dirty="0">
                <a:ea typeface="Tahoma"/>
                <a:cs typeface="Gill Sans Light"/>
              </a:rPr>
              <a:t>Calculate:</a:t>
            </a:r>
            <a:endParaRPr lang="en-GB" dirty="0"/>
          </a:p>
          <a:p>
            <a:pPr marL="457200" lvl="2" indent="-457200">
              <a:buFont typeface="Wingdings"/>
              <a:buChar char="§"/>
            </a:pPr>
            <a:r>
              <a:rPr lang="en-GB" dirty="0">
                <a:ea typeface="Tahoma"/>
                <a:cs typeface="Gill Sans Light"/>
              </a:rPr>
              <a:t>the logarithm of </a:t>
            </a:r>
            <a:r>
              <a:rPr lang="en-GB" b="1" dirty="0">
                <a:ea typeface="Tahoma"/>
                <a:cs typeface="Gill Sans Light"/>
              </a:rPr>
              <a:t>x</a:t>
            </a:r>
          </a:p>
          <a:p>
            <a:pPr marL="457200" lvl="2" indent="-457200">
              <a:buFont typeface="Wingdings"/>
              <a:buChar char="§"/>
            </a:pPr>
            <a:r>
              <a:rPr lang="en-GB" dirty="0">
                <a:ea typeface="Tahoma"/>
                <a:cs typeface="Gill Sans Light"/>
              </a:rPr>
              <a:t>the logarithm in base 2 of </a:t>
            </a:r>
            <a:r>
              <a:rPr lang="en-GB" b="1" dirty="0">
                <a:ea typeface="Tahoma"/>
                <a:cs typeface="Gill Sans Light"/>
              </a:rPr>
              <a:t>x</a:t>
            </a:r>
            <a:endParaRPr lang="en-GB" b="1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D6C22E6-09A7-1323-A1A9-1EEC620A9A98}"/>
              </a:ext>
            </a:extLst>
          </p:cNvPr>
          <p:cNvSpPr txBox="1">
            <a:spLocks/>
          </p:cNvSpPr>
          <p:nvPr/>
        </p:nvSpPr>
        <p:spPr>
          <a:xfrm>
            <a:off x="838200" y="260594"/>
            <a:ext cx="10515600" cy="447735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dirty="0">
                <a:ea typeface="Verdana"/>
              </a:rPr>
              <a:t>Let's practice - 3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030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72FECA-86DA-548A-FD8B-1BA80FC6C2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BC7B3B69-5216-4EFC-8113-54B5B9B9A43C}"/>
              </a:ext>
            </a:extLst>
          </p:cNvPr>
          <p:cNvSpPr txBox="1">
            <a:spLocks/>
          </p:cNvSpPr>
          <p:nvPr/>
        </p:nvSpPr>
        <p:spPr>
          <a:xfrm>
            <a:off x="838200" y="260594"/>
            <a:ext cx="10515600" cy="447735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dirty="0">
                <a:ea typeface="Verdana"/>
              </a:rPr>
              <a:t>Let's practice - 4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934EE1-AD9E-3BD9-20BB-D06A25422A9B}"/>
              </a:ext>
            </a:extLst>
          </p:cNvPr>
          <p:cNvSpPr txBox="1"/>
          <p:nvPr/>
        </p:nvSpPr>
        <p:spPr>
          <a:xfrm>
            <a:off x="838200" y="1019175"/>
            <a:ext cx="10553700" cy="47089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AutoNum type="arabicPeriod"/>
            </a:pPr>
            <a:r>
              <a:rPr lang="en-US" sz="2000" dirty="0">
                <a:solidFill>
                  <a:srgbClr val="262626"/>
                </a:solidFill>
                <a:latin typeface="Corbel"/>
              </a:rPr>
              <a:t>Create two vectors:</a:t>
            </a:r>
            <a:endParaRPr lang="en-US" dirty="0">
              <a:solidFill>
                <a:srgbClr val="1E2232"/>
              </a:solidFill>
              <a:latin typeface="Corbel"/>
            </a:endParaRPr>
          </a:p>
          <a:p>
            <a:pPr marL="914400" lvl="1" indent="-457200">
              <a:buFont typeface="Courier New"/>
              <a:buChar char="o"/>
            </a:pPr>
            <a:r>
              <a:rPr lang="en-US" sz="2000" b="1" dirty="0" err="1">
                <a:solidFill>
                  <a:srgbClr val="262626"/>
                </a:solidFill>
                <a:latin typeface="Corbel"/>
              </a:rPr>
              <a:t>vector_a</a:t>
            </a:r>
            <a:r>
              <a:rPr lang="en-US" sz="2000" dirty="0">
                <a:solidFill>
                  <a:srgbClr val="262626"/>
                </a:solidFill>
                <a:latin typeface="Corbel"/>
              </a:rPr>
              <a:t>,</a:t>
            </a:r>
            <a:r>
              <a:rPr lang="en-US" sz="2000" dirty="0">
                <a:solidFill>
                  <a:srgbClr val="262626"/>
                </a:solidFill>
                <a:ea typeface="+mn-lt"/>
                <a:cs typeface="+mn-lt"/>
              </a:rPr>
              <a:t> containing the values from −5 to 5 </a:t>
            </a:r>
          </a:p>
          <a:p>
            <a:pPr marL="914400" lvl="1" indent="-457200">
              <a:buFont typeface="Courier New"/>
              <a:buChar char="o"/>
            </a:pPr>
            <a:r>
              <a:rPr lang="en-US" sz="2000" b="1" dirty="0" err="1">
                <a:solidFill>
                  <a:srgbClr val="262626"/>
                </a:solidFill>
                <a:latin typeface="Corbel"/>
              </a:rPr>
              <a:t>vector_b</a:t>
            </a:r>
            <a:r>
              <a:rPr lang="en-US" sz="2000" dirty="0">
                <a:solidFill>
                  <a:srgbClr val="262626"/>
                </a:solidFill>
                <a:latin typeface="Corbel"/>
              </a:rPr>
              <a:t>, from 0 to 1 by increment of 0.1</a:t>
            </a:r>
          </a:p>
          <a:p>
            <a:pPr marL="914400" lvl="1" indent="-457200">
              <a:buFont typeface="Courier New"/>
              <a:buChar char="o"/>
            </a:pPr>
            <a:endParaRPr lang="en-US" sz="2000" dirty="0">
              <a:solidFill>
                <a:srgbClr val="262626"/>
              </a:solidFill>
              <a:latin typeface="Corbel"/>
            </a:endParaRP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rgbClr val="262626"/>
                </a:solidFill>
                <a:latin typeface="Corbel"/>
              </a:rPr>
              <a:t>Calculate the (element-wise) sum, difference and product between the elements of </a:t>
            </a:r>
            <a:r>
              <a:rPr lang="en-US" sz="2000" b="1" dirty="0" err="1">
                <a:solidFill>
                  <a:srgbClr val="262626"/>
                </a:solidFill>
                <a:latin typeface="Corbel"/>
              </a:rPr>
              <a:t>vector_a</a:t>
            </a:r>
            <a:r>
              <a:rPr lang="en-US" sz="2000" dirty="0">
                <a:solidFill>
                  <a:srgbClr val="262626"/>
                </a:solidFill>
                <a:latin typeface="Corbel"/>
              </a:rPr>
              <a:t> and </a:t>
            </a:r>
            <a:r>
              <a:rPr lang="en-US" sz="2000" b="1" dirty="0" err="1">
                <a:solidFill>
                  <a:srgbClr val="262626"/>
                </a:solidFill>
                <a:latin typeface="Corbel"/>
              </a:rPr>
              <a:t>vector_b</a:t>
            </a:r>
            <a:r>
              <a:rPr lang="en-US" sz="2000" dirty="0">
                <a:solidFill>
                  <a:srgbClr val="262626"/>
                </a:solidFill>
                <a:latin typeface="Corbel"/>
              </a:rPr>
              <a:t>.</a:t>
            </a:r>
            <a:r>
              <a:rPr lang="en-US" sz="2000" i="1" dirty="0">
                <a:solidFill>
                  <a:srgbClr val="262626"/>
                </a:solidFill>
                <a:latin typeface="Corbel"/>
              </a:rPr>
              <a:t> </a:t>
            </a:r>
            <a:r>
              <a:rPr lang="en-US" sz="2000" dirty="0">
                <a:solidFill>
                  <a:srgbClr val="262626"/>
                </a:solidFill>
                <a:latin typeface="Corbel"/>
              </a:rPr>
              <a:t>​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rgbClr val="262626"/>
                </a:solidFill>
                <a:latin typeface="Corbel"/>
              </a:rPr>
              <a:t>Calculate the sum of elements in </a:t>
            </a:r>
            <a:r>
              <a:rPr lang="en-US" sz="2000" b="1" dirty="0" err="1">
                <a:solidFill>
                  <a:srgbClr val="262626"/>
                </a:solidFill>
                <a:latin typeface="Corbel"/>
              </a:rPr>
              <a:t>vector_a</a:t>
            </a:r>
            <a:r>
              <a:rPr lang="en-US" sz="2000" dirty="0">
                <a:solidFill>
                  <a:srgbClr val="262626"/>
                </a:solidFill>
                <a:latin typeface="Corbel"/>
              </a:rPr>
              <a:t>. ​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rgbClr val="262626"/>
                </a:solidFill>
                <a:latin typeface="Corbel"/>
              </a:rPr>
              <a:t>Calculate the overall sum of elements in both </a:t>
            </a:r>
            <a:r>
              <a:rPr lang="en-US" sz="2000" b="1" dirty="0" err="1">
                <a:solidFill>
                  <a:srgbClr val="262626"/>
                </a:solidFill>
                <a:latin typeface="Corbel"/>
              </a:rPr>
              <a:t>vector_a</a:t>
            </a:r>
            <a:r>
              <a:rPr lang="en-US" sz="2000" dirty="0">
                <a:solidFill>
                  <a:srgbClr val="262626"/>
                </a:solidFill>
                <a:latin typeface="Corbel"/>
              </a:rPr>
              <a:t> and </a:t>
            </a:r>
            <a:r>
              <a:rPr lang="en-US" sz="2000" b="1" dirty="0" err="1">
                <a:solidFill>
                  <a:srgbClr val="262626"/>
                </a:solidFill>
                <a:latin typeface="Corbel"/>
              </a:rPr>
              <a:t>vector_b</a:t>
            </a:r>
            <a:r>
              <a:rPr lang="en-US" sz="2000" dirty="0">
                <a:solidFill>
                  <a:srgbClr val="262626"/>
                </a:solidFill>
                <a:latin typeface="Corbel"/>
              </a:rPr>
              <a:t>.​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rgbClr val="262626"/>
                </a:solidFill>
                <a:latin typeface="Corbel"/>
              </a:rPr>
              <a:t>Identify the smallest and the largest value in </a:t>
            </a:r>
            <a:r>
              <a:rPr lang="en-US" sz="2000" b="1" dirty="0" err="1">
                <a:solidFill>
                  <a:srgbClr val="262626"/>
                </a:solidFill>
                <a:latin typeface="Corbel"/>
              </a:rPr>
              <a:t>vector_a</a:t>
            </a:r>
            <a:r>
              <a:rPr lang="en-US" sz="2000" dirty="0">
                <a:solidFill>
                  <a:srgbClr val="262626"/>
                </a:solidFill>
                <a:latin typeface="Corbel"/>
              </a:rPr>
              <a:t>​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rgbClr val="262626"/>
                </a:solidFill>
                <a:ea typeface="+mn-lt"/>
                <a:cs typeface="+mn-lt"/>
              </a:rPr>
              <a:t>Identify the smallest and the largest value </a:t>
            </a:r>
            <a:r>
              <a:rPr lang="en-US" sz="2000" dirty="0">
                <a:solidFill>
                  <a:srgbClr val="262626"/>
                </a:solidFill>
                <a:latin typeface="Corbel"/>
              </a:rPr>
              <a:t>among both </a:t>
            </a:r>
            <a:r>
              <a:rPr lang="en-US" sz="2000" b="1" dirty="0" err="1">
                <a:solidFill>
                  <a:srgbClr val="262626"/>
                </a:solidFill>
                <a:latin typeface="Corbel"/>
              </a:rPr>
              <a:t>vector_a</a:t>
            </a:r>
            <a:r>
              <a:rPr lang="en-US" sz="2000" dirty="0">
                <a:solidFill>
                  <a:srgbClr val="262626"/>
                </a:solidFill>
                <a:latin typeface="Corbel"/>
              </a:rPr>
              <a:t> and  </a:t>
            </a:r>
            <a:r>
              <a:rPr lang="en-US" sz="2000" b="1" dirty="0" err="1">
                <a:solidFill>
                  <a:srgbClr val="262626"/>
                </a:solidFill>
                <a:latin typeface="Corbel"/>
              </a:rPr>
              <a:t>vector_b</a:t>
            </a:r>
            <a:r>
              <a:rPr lang="en-US" sz="2000" dirty="0">
                <a:solidFill>
                  <a:srgbClr val="262626"/>
                </a:solidFill>
                <a:latin typeface="Corbel"/>
              </a:rPr>
              <a:t>.​</a:t>
            </a:r>
          </a:p>
          <a:p>
            <a:pPr marL="457200" indent="-457200">
              <a:buAutoNum type="arabicPeriod"/>
            </a:pPr>
            <a:endParaRPr lang="en-US" sz="2000" dirty="0">
              <a:solidFill>
                <a:srgbClr val="000000"/>
              </a:solidFill>
              <a:latin typeface="Corbel"/>
            </a:endParaRP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rgbClr val="262626"/>
                </a:solidFill>
                <a:latin typeface="Corbel"/>
              </a:rPr>
              <a:t>Compute the overall mean of the values among both </a:t>
            </a:r>
            <a:r>
              <a:rPr lang="en-US" sz="2000" b="1" dirty="0" err="1">
                <a:solidFill>
                  <a:srgbClr val="262626"/>
                </a:solidFill>
                <a:latin typeface="Corbel"/>
              </a:rPr>
              <a:t>vector_a</a:t>
            </a:r>
            <a:r>
              <a:rPr lang="en-US" sz="2000" dirty="0">
                <a:solidFill>
                  <a:srgbClr val="262626"/>
                </a:solidFill>
                <a:latin typeface="Corbel"/>
              </a:rPr>
              <a:t> and </a:t>
            </a:r>
            <a:r>
              <a:rPr lang="en-US" sz="2000" b="1" dirty="0" err="1">
                <a:solidFill>
                  <a:srgbClr val="262626"/>
                </a:solidFill>
                <a:latin typeface="Corbel"/>
              </a:rPr>
              <a:t>vector_b</a:t>
            </a:r>
            <a:r>
              <a:rPr lang="en-US" sz="2000" dirty="0">
                <a:solidFill>
                  <a:srgbClr val="262626"/>
                </a:solidFill>
                <a:latin typeface="Corbel"/>
              </a:rPr>
              <a:t>.​</a:t>
            </a:r>
          </a:p>
          <a:p>
            <a:pPr marL="457200" indent="-457200">
              <a:buAutoNum type="arabicPeriod"/>
            </a:pPr>
            <a:endParaRPr lang="en-US" sz="2000" dirty="0">
              <a:solidFill>
                <a:srgbClr val="000000"/>
              </a:solidFill>
              <a:latin typeface="Corbel"/>
            </a:endParaRPr>
          </a:p>
          <a:p>
            <a:r>
              <a:rPr lang="en-US" sz="2000" i="1" dirty="0">
                <a:solidFill>
                  <a:srgbClr val="000000"/>
                </a:solidFill>
                <a:latin typeface="Corbel"/>
              </a:rPr>
              <a:t>Hint: Each task in exercises 1-7 can be performed in a single statement per vector </a:t>
            </a:r>
          </a:p>
          <a:p>
            <a:r>
              <a:rPr lang="en-US" sz="2000" i="1" dirty="0">
                <a:solidFill>
                  <a:srgbClr val="000000"/>
                </a:solidFill>
                <a:latin typeface="Corbel"/>
              </a:rPr>
              <a:t>   (the minimum and maximum count as 2 separate tasks)</a:t>
            </a:r>
            <a:r>
              <a:rPr lang="en-US" sz="2000" dirty="0">
                <a:solidFill>
                  <a:srgbClr val="000000"/>
                </a:solidFill>
                <a:latin typeface="Corbel"/>
              </a:rPr>
              <a:t>​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61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65B9EA-D338-DB94-73C2-1110523DB0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17E07BD-88AE-5532-C5FD-12885B3E88BA}"/>
              </a:ext>
            </a:extLst>
          </p:cNvPr>
          <p:cNvSpPr txBox="1">
            <a:spLocks/>
          </p:cNvSpPr>
          <p:nvPr/>
        </p:nvSpPr>
        <p:spPr>
          <a:xfrm>
            <a:off x="838200" y="260594"/>
            <a:ext cx="10515600" cy="447735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dirty="0">
                <a:ea typeface="Verdana"/>
              </a:rPr>
              <a:t>Let's practice - 5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AAF467-AC50-724D-6880-D26FBFCB9862}"/>
              </a:ext>
            </a:extLst>
          </p:cNvPr>
          <p:cNvSpPr txBox="1"/>
          <p:nvPr/>
        </p:nvSpPr>
        <p:spPr>
          <a:xfrm>
            <a:off x="838200" y="1019175"/>
            <a:ext cx="10553700" cy="49654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400"/>
              </a:spcBef>
            </a:pP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Open a </a:t>
            </a:r>
            <a:r>
              <a:rPr lang="de-CH" sz="2000" dirty="0" err="1">
                <a:solidFill>
                  <a:srgbClr val="000000"/>
                </a:solidFill>
                <a:ea typeface="+mn-lt"/>
                <a:cs typeface="+mn-lt"/>
              </a:rPr>
              <a:t>new</a:t>
            </a: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de-CH" sz="2000" dirty="0" err="1">
                <a:solidFill>
                  <a:srgbClr val="000000"/>
                </a:solidFill>
                <a:ea typeface="+mn-lt"/>
                <a:cs typeface="+mn-lt"/>
              </a:rPr>
              <a:t>script</a:t>
            </a: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 and save </a:t>
            </a:r>
            <a:r>
              <a:rPr lang="de-CH" sz="2000" dirty="0" err="1">
                <a:solidFill>
                  <a:srgbClr val="000000"/>
                </a:solidFill>
                <a:ea typeface="+mn-lt"/>
                <a:cs typeface="+mn-lt"/>
              </a:rPr>
              <a:t>it</a:t>
            </a: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de-CH" sz="2000" dirty="0" err="1">
                <a:solidFill>
                  <a:srgbClr val="000000"/>
                </a:solidFill>
                <a:ea typeface="+mn-lt"/>
                <a:cs typeface="+mn-lt"/>
              </a:rPr>
              <a:t>as</a:t>
            </a: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 "Ex5.R".</a:t>
            </a:r>
            <a:endParaRPr lang="en-US" sz="2000" dirty="0">
              <a:solidFill>
                <a:srgbClr val="000000"/>
              </a:solidFill>
              <a:latin typeface="Corbel"/>
              <a:cs typeface="Arial"/>
            </a:endParaRPr>
          </a:p>
          <a:p>
            <a:pPr marL="457200" indent="-457200">
              <a:spcBef>
                <a:spcPts val="400"/>
              </a:spcBef>
              <a:buAutoNum type="arabicPeriod"/>
            </a:pPr>
            <a:r>
              <a:rPr lang="de-CH" sz="2000" dirty="0">
                <a:solidFill>
                  <a:srgbClr val="000000"/>
                </a:solidFill>
                <a:latin typeface="Corbel"/>
                <a:cs typeface="Arial"/>
              </a:rPr>
              <a:t>In </a:t>
            </a:r>
            <a:r>
              <a:rPr lang="de-CH" sz="2000" dirty="0" err="1">
                <a:solidFill>
                  <a:srgbClr val="000000"/>
                </a:solidFill>
                <a:latin typeface="Corbel"/>
                <a:cs typeface="Arial"/>
              </a:rPr>
              <a:t>your</a:t>
            </a:r>
            <a:r>
              <a:rPr lang="de-CH" sz="2000" dirty="0">
                <a:solidFill>
                  <a:srgbClr val="000000"/>
                </a:solidFill>
                <a:latin typeface="Corbel"/>
                <a:cs typeface="Arial"/>
              </a:rPr>
              <a:t> </a:t>
            </a:r>
            <a:r>
              <a:rPr lang="de-CH" sz="2000" dirty="0" err="1">
                <a:solidFill>
                  <a:srgbClr val="000000"/>
                </a:solidFill>
                <a:latin typeface="Corbel"/>
                <a:cs typeface="Arial"/>
              </a:rPr>
              <a:t>script</a:t>
            </a:r>
            <a:r>
              <a:rPr lang="de-CH" sz="2000" dirty="0">
                <a:solidFill>
                  <a:srgbClr val="000000"/>
                </a:solidFill>
                <a:latin typeface="Corbel"/>
                <a:cs typeface="Arial"/>
              </a:rPr>
              <a:t>, </a:t>
            </a:r>
            <a:r>
              <a:rPr lang="de-CH" sz="2000" dirty="0" err="1">
                <a:solidFill>
                  <a:srgbClr val="000000"/>
                </a:solidFill>
                <a:latin typeface="Corbel"/>
                <a:cs typeface="Arial"/>
              </a:rPr>
              <a:t>write</a:t>
            </a:r>
            <a:r>
              <a:rPr lang="de-CH" sz="2000" dirty="0">
                <a:solidFill>
                  <a:srgbClr val="000000"/>
                </a:solidFill>
                <a:latin typeface="Corbel"/>
                <a:cs typeface="Arial"/>
              </a:rPr>
              <a:t> and </a:t>
            </a:r>
            <a:r>
              <a:rPr lang="de-CH" sz="2000" dirty="0" err="1">
                <a:solidFill>
                  <a:srgbClr val="000000"/>
                </a:solidFill>
                <a:latin typeface="Corbel"/>
                <a:cs typeface="Arial"/>
              </a:rPr>
              <a:t>execute</a:t>
            </a:r>
            <a:r>
              <a:rPr lang="de-CH" sz="2000" dirty="0">
                <a:solidFill>
                  <a:srgbClr val="000000"/>
                </a:solidFill>
                <a:latin typeface="Corbel"/>
                <a:cs typeface="Arial"/>
              </a:rPr>
              <a:t> </a:t>
            </a:r>
            <a:r>
              <a:rPr lang="de-CH" sz="2000" dirty="0" err="1">
                <a:solidFill>
                  <a:srgbClr val="000000"/>
                </a:solidFill>
                <a:latin typeface="Corbel"/>
                <a:cs typeface="Arial"/>
              </a:rPr>
              <a:t>the</a:t>
            </a:r>
            <a:r>
              <a:rPr lang="de-CH" sz="2000" dirty="0">
                <a:solidFill>
                  <a:srgbClr val="000000"/>
                </a:solidFill>
                <a:latin typeface="Corbel"/>
                <a:cs typeface="Arial"/>
              </a:rPr>
              <a:t> </a:t>
            </a:r>
            <a:r>
              <a:rPr lang="de-CH" sz="2000" dirty="0" err="1">
                <a:solidFill>
                  <a:srgbClr val="000000"/>
                </a:solidFill>
                <a:latin typeface="Corbel"/>
                <a:cs typeface="Arial"/>
              </a:rPr>
              <a:t>commands</a:t>
            </a:r>
            <a:r>
              <a:rPr lang="de-CH" sz="2000" dirty="0">
                <a:solidFill>
                  <a:srgbClr val="000000"/>
                </a:solidFill>
                <a:latin typeface="Corbel"/>
                <a:cs typeface="Arial"/>
              </a:rPr>
              <a:t> </a:t>
            </a:r>
            <a:endParaRPr lang="en-US" sz="2000" dirty="0">
              <a:solidFill>
                <a:srgbClr val="000000"/>
              </a:solidFill>
              <a:latin typeface="Corbel"/>
              <a:cs typeface="Arial"/>
            </a:endParaRPr>
          </a:p>
          <a:p>
            <a:pPr lvl="1">
              <a:spcBef>
                <a:spcPts val="400"/>
              </a:spcBef>
            </a:pPr>
            <a:r>
              <a:rPr lang="de-CH" sz="2000" err="1">
                <a:latin typeface="Courier New"/>
                <a:cs typeface="Arial"/>
              </a:rPr>
              <a:t>library</a:t>
            </a:r>
            <a:r>
              <a:rPr lang="de-CH" sz="2000" dirty="0">
                <a:latin typeface="Courier New"/>
                <a:cs typeface="Arial"/>
              </a:rPr>
              <a:t>(MASS) </a:t>
            </a:r>
            <a:r>
              <a:rPr lang="de-CH" sz="2000" b="1" dirty="0">
                <a:solidFill>
                  <a:schemeClr val="accent4"/>
                </a:solidFill>
                <a:latin typeface="Courier New"/>
                <a:cs typeface="Arial"/>
              </a:rPr>
              <a:t># </a:t>
            </a:r>
            <a:r>
              <a:rPr lang="de-CH" sz="2000" b="1" err="1">
                <a:solidFill>
                  <a:schemeClr val="accent4"/>
                </a:solidFill>
                <a:latin typeface="Courier New"/>
                <a:cs typeface="Arial"/>
              </a:rPr>
              <a:t>loads</a:t>
            </a:r>
            <a:r>
              <a:rPr lang="de-CH" sz="2000" b="1" dirty="0">
                <a:solidFill>
                  <a:schemeClr val="accent4"/>
                </a:solidFill>
                <a:latin typeface="Courier New"/>
                <a:cs typeface="Arial"/>
              </a:rPr>
              <a:t> </a:t>
            </a:r>
            <a:r>
              <a:rPr lang="de-CH" sz="2000" b="1" err="1">
                <a:solidFill>
                  <a:schemeClr val="accent4"/>
                </a:solidFill>
                <a:latin typeface="Courier New"/>
                <a:cs typeface="Arial"/>
              </a:rPr>
              <a:t>the</a:t>
            </a:r>
            <a:r>
              <a:rPr lang="de-CH" sz="2000" b="1" dirty="0">
                <a:solidFill>
                  <a:schemeClr val="accent4"/>
                </a:solidFill>
                <a:latin typeface="Courier New"/>
                <a:cs typeface="Arial"/>
              </a:rPr>
              <a:t> </a:t>
            </a:r>
            <a:r>
              <a:rPr lang="de-CH" sz="2000" b="1" err="1">
                <a:solidFill>
                  <a:schemeClr val="accent4"/>
                </a:solidFill>
                <a:latin typeface="Courier New"/>
                <a:cs typeface="Arial"/>
              </a:rPr>
              <a:t>library</a:t>
            </a:r>
            <a:r>
              <a:rPr lang="de-CH" sz="2000" b="1" dirty="0">
                <a:solidFill>
                  <a:schemeClr val="accent4"/>
                </a:solidFill>
                <a:latin typeface="Courier New"/>
                <a:cs typeface="Arial"/>
              </a:rPr>
              <a:t> MASS</a:t>
            </a:r>
          </a:p>
          <a:p>
            <a:pPr lvl="1">
              <a:spcBef>
                <a:spcPts val="400"/>
              </a:spcBef>
            </a:pPr>
            <a:r>
              <a:rPr lang="de-CH" sz="2000" dirty="0" err="1">
                <a:latin typeface="Courier New"/>
                <a:cs typeface="Arial"/>
              </a:rPr>
              <a:t>data</a:t>
            </a:r>
            <a:r>
              <a:rPr lang="de-CH" sz="2000" dirty="0">
                <a:latin typeface="Courier New"/>
                <a:cs typeface="Arial"/>
              </a:rPr>
              <a:t>(</a:t>
            </a:r>
            <a:r>
              <a:rPr lang="de-CH" sz="2000" dirty="0" err="1">
                <a:latin typeface="Courier New"/>
                <a:cs typeface="Arial"/>
              </a:rPr>
              <a:t>bacteria</a:t>
            </a:r>
            <a:r>
              <a:rPr lang="de-CH" sz="2000" dirty="0">
                <a:latin typeface="Courier New"/>
                <a:cs typeface="Arial"/>
              </a:rPr>
              <a:t>) </a:t>
            </a:r>
            <a:r>
              <a:rPr lang="de-CH" sz="2000" b="1" dirty="0">
                <a:solidFill>
                  <a:schemeClr val="accent4"/>
                </a:solidFill>
                <a:latin typeface="Courier New"/>
                <a:cs typeface="Arial"/>
              </a:rPr>
              <a:t># </a:t>
            </a:r>
            <a:r>
              <a:rPr lang="de-CH" sz="2000" b="1" dirty="0" err="1">
                <a:solidFill>
                  <a:schemeClr val="accent4"/>
                </a:solidFill>
                <a:latin typeface="Courier New"/>
                <a:cs typeface="Arial"/>
              </a:rPr>
              <a:t>loads</a:t>
            </a:r>
            <a:r>
              <a:rPr lang="de-CH" sz="2000" b="1" dirty="0">
                <a:solidFill>
                  <a:schemeClr val="accent4"/>
                </a:solidFill>
                <a:latin typeface="Courier New"/>
                <a:cs typeface="Arial"/>
              </a:rPr>
              <a:t> </a:t>
            </a:r>
            <a:r>
              <a:rPr lang="de-CH" sz="2000" b="1" dirty="0" err="1">
                <a:solidFill>
                  <a:schemeClr val="accent4"/>
                </a:solidFill>
                <a:latin typeface="Courier New"/>
                <a:cs typeface="Arial"/>
              </a:rPr>
              <a:t>the</a:t>
            </a:r>
            <a:r>
              <a:rPr lang="de-CH" sz="2000" b="1" dirty="0">
                <a:solidFill>
                  <a:schemeClr val="accent4"/>
                </a:solidFill>
                <a:latin typeface="Courier New"/>
                <a:cs typeface="Arial"/>
              </a:rPr>
              <a:t> </a:t>
            </a:r>
            <a:r>
              <a:rPr lang="de-CH" sz="2000" b="1" dirty="0" err="1">
                <a:solidFill>
                  <a:schemeClr val="accent4"/>
                </a:solidFill>
                <a:latin typeface="Courier New"/>
                <a:cs typeface="Arial"/>
              </a:rPr>
              <a:t>bacteria</a:t>
            </a:r>
            <a:r>
              <a:rPr lang="de-CH" sz="2000" b="1" dirty="0">
                <a:solidFill>
                  <a:schemeClr val="accent4"/>
                </a:solidFill>
                <a:latin typeface="Courier New"/>
                <a:cs typeface="Arial"/>
              </a:rPr>
              <a:t> </a:t>
            </a:r>
            <a:r>
              <a:rPr lang="de-CH" sz="2000" b="1" dirty="0" err="1">
                <a:solidFill>
                  <a:schemeClr val="accent4"/>
                </a:solidFill>
                <a:latin typeface="Courier New"/>
                <a:cs typeface="Arial"/>
              </a:rPr>
              <a:t>data</a:t>
            </a:r>
            <a:r>
              <a:rPr lang="de-CH" sz="2000" b="1" dirty="0">
                <a:solidFill>
                  <a:schemeClr val="accent4"/>
                </a:solidFill>
                <a:latin typeface="Courier New"/>
                <a:cs typeface="Arial"/>
              </a:rPr>
              <a:t> </a:t>
            </a:r>
            <a:r>
              <a:rPr lang="de-CH" sz="2000" b="1" dirty="0" err="1">
                <a:solidFill>
                  <a:schemeClr val="accent4"/>
                </a:solidFill>
                <a:latin typeface="Courier New"/>
                <a:cs typeface="Arial"/>
              </a:rPr>
              <a:t>set</a:t>
            </a:r>
            <a:r>
              <a:rPr lang="de-CH" sz="2000" b="1" dirty="0">
                <a:solidFill>
                  <a:schemeClr val="accent4"/>
                </a:solidFill>
                <a:latin typeface="Courier New"/>
                <a:cs typeface="Arial"/>
              </a:rPr>
              <a:t> (</a:t>
            </a:r>
            <a:r>
              <a:rPr lang="de-CH" sz="2000" b="1" dirty="0" err="1">
                <a:solidFill>
                  <a:schemeClr val="accent4"/>
                </a:solidFill>
                <a:latin typeface="Courier New"/>
                <a:cs typeface="Arial"/>
              </a:rPr>
              <a:t>from</a:t>
            </a:r>
            <a:r>
              <a:rPr lang="de-CH" sz="2000" b="1" dirty="0">
                <a:solidFill>
                  <a:schemeClr val="accent4"/>
                </a:solidFill>
                <a:latin typeface="Courier New"/>
                <a:cs typeface="Arial"/>
              </a:rPr>
              <a:t> MASS)</a:t>
            </a:r>
            <a:r>
              <a:rPr lang="de-CH" sz="2000" dirty="0">
                <a:latin typeface="Courier New"/>
                <a:cs typeface="Arial"/>
              </a:rPr>
              <a:t> </a:t>
            </a:r>
            <a:endParaRPr lang="en-US" sz="2000" dirty="0">
              <a:latin typeface="Courier New"/>
              <a:cs typeface="Arial"/>
            </a:endParaRPr>
          </a:p>
          <a:p>
            <a:pPr lvl="1">
              <a:spcBef>
                <a:spcPts val="400"/>
              </a:spcBef>
            </a:pP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Check: </a:t>
            </a:r>
            <a:r>
              <a:rPr lang="de-CH" sz="2000" dirty="0" err="1">
                <a:solidFill>
                  <a:srgbClr val="000000"/>
                </a:solidFill>
                <a:ea typeface="+mn-lt"/>
                <a:cs typeface="+mn-lt"/>
              </a:rPr>
              <a:t>You</a:t>
            </a: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de-CH" sz="2000" dirty="0" err="1">
                <a:solidFill>
                  <a:srgbClr val="000000"/>
                </a:solidFill>
                <a:ea typeface="+mn-lt"/>
                <a:cs typeface="+mn-lt"/>
              </a:rPr>
              <a:t>should</a:t>
            </a: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de-CH" sz="2000" dirty="0" err="1">
                <a:solidFill>
                  <a:srgbClr val="000000"/>
                </a:solidFill>
                <a:ea typeface="+mn-lt"/>
                <a:cs typeface="+mn-lt"/>
              </a:rPr>
              <a:t>have</a:t>
            </a: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 a variable </a:t>
            </a:r>
            <a:r>
              <a:rPr lang="de-CH" sz="2000" dirty="0" err="1">
                <a:solidFill>
                  <a:srgbClr val="000000"/>
                </a:solidFill>
                <a:ea typeface="+mn-lt"/>
                <a:cs typeface="+mn-lt"/>
              </a:rPr>
              <a:t>named</a:t>
            </a: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 "</a:t>
            </a:r>
            <a:r>
              <a:rPr lang="de-CH" sz="2000" dirty="0" err="1">
                <a:solidFill>
                  <a:srgbClr val="000000"/>
                </a:solidFill>
                <a:ea typeface="+mn-lt"/>
                <a:cs typeface="+mn-lt"/>
              </a:rPr>
              <a:t>bacteria</a:t>
            </a: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" in </a:t>
            </a:r>
            <a:r>
              <a:rPr lang="de-CH" sz="2000" dirty="0" err="1">
                <a:solidFill>
                  <a:srgbClr val="000000"/>
                </a:solidFill>
                <a:ea typeface="+mn-lt"/>
                <a:cs typeface="+mn-lt"/>
              </a:rPr>
              <a:t>your</a:t>
            </a: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 Environment.</a:t>
            </a:r>
            <a:endParaRPr lang="en-US" sz="2000" dirty="0">
              <a:solidFill>
                <a:srgbClr val="000000"/>
              </a:solidFill>
              <a:ea typeface="+mn-lt"/>
              <a:cs typeface="+mn-lt"/>
            </a:endParaRPr>
          </a:p>
          <a:p>
            <a:pPr lvl="1">
              <a:spcBef>
                <a:spcPts val="400"/>
              </a:spcBef>
            </a:pPr>
            <a:endParaRPr lang="de-CH" sz="20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285750" indent="-285750">
              <a:spcBef>
                <a:spcPts val="400"/>
              </a:spcBef>
              <a:buAutoNum type="arabicPeriod"/>
            </a:pPr>
            <a:r>
              <a:rPr lang="en-US" sz="2000" dirty="0">
                <a:solidFill>
                  <a:srgbClr val="000000"/>
                </a:solidFill>
                <a:ea typeface="+mn-lt"/>
                <a:cs typeface="+mn-lt"/>
              </a:rPr>
              <a:t> What are the names of the columns of the </a:t>
            </a:r>
            <a:r>
              <a:rPr lang="en-US" sz="2000" b="1" dirty="0">
                <a:solidFill>
                  <a:srgbClr val="000000"/>
                </a:solidFill>
                <a:ea typeface="+mn-lt"/>
                <a:cs typeface="+mn-lt"/>
              </a:rPr>
              <a:t>bacteria</a:t>
            </a:r>
            <a:r>
              <a:rPr lang="en-US" sz="20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000000"/>
                </a:solidFill>
                <a:ea typeface="+mn-lt"/>
                <a:cs typeface="+mn-lt"/>
              </a:rPr>
              <a:t>data.frame</a:t>
            </a:r>
            <a:r>
              <a:rPr lang="en-US" sz="2000" dirty="0">
                <a:solidFill>
                  <a:srgbClr val="000000"/>
                </a:solidFill>
                <a:ea typeface="+mn-lt"/>
                <a:cs typeface="+mn-lt"/>
              </a:rPr>
              <a:t> ?</a:t>
            </a:r>
          </a:p>
          <a:p>
            <a:pPr marL="285750" indent="-285750">
              <a:spcBef>
                <a:spcPts val="400"/>
              </a:spcBef>
              <a:buAutoNum type="arabicPeriod"/>
            </a:pPr>
            <a:r>
              <a:rPr lang="en-US" sz="2000" dirty="0">
                <a:solidFill>
                  <a:srgbClr val="000000"/>
                </a:solidFill>
                <a:ea typeface="+mn-lt"/>
                <a:cs typeface="+mn-lt"/>
              </a:rPr>
              <a:t> Use </a:t>
            </a:r>
            <a:r>
              <a:rPr lang="en-US" sz="2000" b="1" dirty="0">
                <a:solidFill>
                  <a:srgbClr val="000000"/>
                </a:solidFill>
                <a:ea typeface="+mn-lt"/>
                <a:cs typeface="+mn-lt"/>
              </a:rPr>
              <a:t>[]</a:t>
            </a:r>
            <a:r>
              <a:rPr lang="en-US" sz="2000" dirty="0">
                <a:solidFill>
                  <a:srgbClr val="000000"/>
                </a:solidFill>
                <a:ea typeface="+mn-lt"/>
                <a:cs typeface="+mn-lt"/>
              </a:rPr>
              <a:t>  to select rows 100 to 119 of the column “ap” .</a:t>
            </a:r>
          </a:p>
          <a:p>
            <a:pPr marL="285750" indent="-285750">
              <a:spcBef>
                <a:spcPts val="400"/>
              </a:spcBef>
              <a:buAutoNum type="arabicPeriod"/>
            </a:pP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 Use $ </a:t>
            </a:r>
            <a:r>
              <a:rPr lang="de-CH" sz="2000" err="1">
                <a:solidFill>
                  <a:srgbClr val="000000"/>
                </a:solidFill>
                <a:ea typeface="+mn-lt"/>
                <a:cs typeface="+mn-lt"/>
              </a:rPr>
              <a:t>to</a:t>
            </a: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de-CH" sz="2000" err="1">
                <a:solidFill>
                  <a:srgbClr val="000000"/>
                </a:solidFill>
                <a:ea typeface="+mn-lt"/>
                <a:cs typeface="+mn-lt"/>
              </a:rPr>
              <a:t>get</a:t>
            </a: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de-CH" sz="2000" err="1">
                <a:solidFill>
                  <a:srgbClr val="000000"/>
                </a:solidFill>
                <a:ea typeface="+mn-lt"/>
                <a:cs typeface="+mn-lt"/>
              </a:rPr>
              <a:t>the</a:t>
            </a: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de-CH" sz="2000" err="1">
                <a:solidFill>
                  <a:srgbClr val="000000"/>
                </a:solidFill>
                <a:ea typeface="+mn-lt"/>
                <a:cs typeface="+mn-lt"/>
              </a:rPr>
              <a:t>column</a:t>
            </a: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 "</a:t>
            </a:r>
            <a:r>
              <a:rPr lang="de-CH" sz="2000" err="1">
                <a:solidFill>
                  <a:srgbClr val="000000"/>
                </a:solidFill>
                <a:ea typeface="+mn-lt"/>
                <a:cs typeface="+mn-lt"/>
              </a:rPr>
              <a:t>week</a:t>
            </a: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" and check </a:t>
            </a:r>
            <a:r>
              <a:rPr lang="de-CH" sz="2000" err="1">
                <a:solidFill>
                  <a:srgbClr val="000000"/>
                </a:solidFill>
                <a:ea typeface="+mn-lt"/>
                <a:cs typeface="+mn-lt"/>
              </a:rPr>
              <a:t>how</a:t>
            </a: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de-CH" sz="2000" err="1">
                <a:solidFill>
                  <a:srgbClr val="000000"/>
                </a:solidFill>
                <a:ea typeface="+mn-lt"/>
                <a:cs typeface="+mn-lt"/>
              </a:rPr>
              <a:t>many</a:t>
            </a: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de-CH" sz="2000" dirty="0">
                <a:solidFill>
                  <a:srgbClr val="000000"/>
                </a:solidFill>
                <a:latin typeface="Courier New"/>
                <a:ea typeface="+mn-lt"/>
                <a:cs typeface="+mn-lt"/>
              </a:rPr>
              <a:t>0</a:t>
            </a: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de-CH" sz="2000" err="1">
                <a:solidFill>
                  <a:srgbClr val="000000"/>
                </a:solidFill>
                <a:ea typeface="+mn-lt"/>
                <a:cs typeface="+mn-lt"/>
              </a:rPr>
              <a:t>values</a:t>
            </a: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de-CH" sz="2000" err="1">
                <a:solidFill>
                  <a:srgbClr val="000000"/>
                </a:solidFill>
                <a:ea typeface="+mn-lt"/>
                <a:cs typeface="+mn-lt"/>
              </a:rPr>
              <a:t>it</a:t>
            </a: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de-CH" sz="2000" err="1">
                <a:solidFill>
                  <a:srgbClr val="000000"/>
                </a:solidFill>
                <a:ea typeface="+mn-lt"/>
                <a:cs typeface="+mn-lt"/>
              </a:rPr>
              <a:t>has</a:t>
            </a:r>
            <a:r>
              <a:rPr lang="de-CH" sz="2000" dirty="0">
                <a:solidFill>
                  <a:srgbClr val="000000"/>
                </a:solidFill>
                <a:ea typeface="+mn-lt"/>
                <a:cs typeface="+mn-lt"/>
              </a:rPr>
              <a:t>.</a:t>
            </a:r>
            <a:endParaRPr lang="en-US" sz="20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285750" indent="-285750">
              <a:spcBef>
                <a:spcPts val="400"/>
              </a:spcBef>
              <a:buAutoNum type="arabicPeriod"/>
            </a:pPr>
            <a:endParaRPr lang="en-US" sz="2000" dirty="0">
              <a:solidFill>
                <a:srgbClr val="000000"/>
              </a:solidFill>
              <a:latin typeface="Corbel"/>
              <a:cs typeface="Arial"/>
            </a:endParaRPr>
          </a:p>
          <a:p>
            <a:pPr marL="285750" indent="-285750">
              <a:spcBef>
                <a:spcPts val="400"/>
              </a:spcBef>
              <a:buAutoNum type="arabicPeriod"/>
            </a:pPr>
            <a:r>
              <a:rPr lang="en-US" sz="2000" dirty="0">
                <a:solidFill>
                  <a:srgbClr val="262626"/>
                </a:solidFill>
                <a:ea typeface="+mn-lt"/>
                <a:cs typeface="+mn-lt"/>
              </a:rPr>
              <a:t>Optional : using a comparison operator and [], select the rows which correspond to a “placebo” treatment (in the “</a:t>
            </a:r>
            <a:r>
              <a:rPr lang="en-US" sz="2000" dirty="0" err="1">
                <a:solidFill>
                  <a:srgbClr val="262626"/>
                </a:solidFill>
                <a:ea typeface="+mn-lt"/>
                <a:cs typeface="+mn-lt"/>
              </a:rPr>
              <a:t>trt</a:t>
            </a:r>
            <a:r>
              <a:rPr lang="en-US" sz="2000" dirty="0">
                <a:solidFill>
                  <a:srgbClr val="262626"/>
                </a:solidFill>
                <a:ea typeface="+mn-lt"/>
                <a:cs typeface="+mn-lt"/>
              </a:rPr>
              <a:t>” column).</a:t>
            </a:r>
          </a:p>
          <a:p>
            <a:pPr marL="285750" indent="-285750">
              <a:spcBef>
                <a:spcPts val="400"/>
              </a:spcBef>
              <a:buAutoNum type="arabicPeriod"/>
            </a:pPr>
            <a:endParaRPr lang="en-US" sz="2000" dirty="0">
              <a:solidFill>
                <a:srgbClr val="000000"/>
              </a:solidFill>
              <a:latin typeface="Corbel"/>
              <a:cs typeface="Arial"/>
            </a:endParaRPr>
          </a:p>
          <a:p>
            <a:pPr marL="457200" indent="-457200">
              <a:buAutoNum type="arabicPeriod"/>
            </a:pPr>
            <a:endParaRPr lang="en-US" sz="2000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2248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F2D8DD-BD61-E21B-E762-2EFFDF4D90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849A64A-C699-F645-5F71-36C94BE18ADE}"/>
              </a:ext>
            </a:extLst>
          </p:cNvPr>
          <p:cNvSpPr txBox="1">
            <a:spLocks/>
          </p:cNvSpPr>
          <p:nvPr/>
        </p:nvSpPr>
        <p:spPr>
          <a:xfrm>
            <a:off x="838200" y="260594"/>
            <a:ext cx="10515600" cy="447735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dirty="0">
                <a:ea typeface="Verdana"/>
              </a:rPr>
              <a:t>Let's practice – 6a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1D8ED4-011B-3C53-CB9D-C47607F50BD0}"/>
              </a:ext>
            </a:extLst>
          </p:cNvPr>
          <p:cNvSpPr txBox="1"/>
          <p:nvPr/>
        </p:nvSpPr>
        <p:spPr>
          <a:xfrm>
            <a:off x="838200" y="1019175"/>
            <a:ext cx="10553700" cy="47577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499"/>
              </a:spcBef>
            </a:pP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A dataset from mouse experiments at 18 weeks is available in the file </a:t>
            </a:r>
            <a:r>
              <a:rPr lang="en-US" sz="2400" b="1" i="1" dirty="0">
                <a:solidFill>
                  <a:srgbClr val="000000"/>
                </a:solidFill>
                <a:ea typeface="+mn-lt"/>
                <a:cs typeface="+mn-lt"/>
              </a:rPr>
              <a:t>mice_data.csv </a:t>
            </a:r>
            <a:r>
              <a:rPr lang="en-US" sz="2400" i="1" dirty="0">
                <a:solidFill>
                  <a:srgbClr val="000000"/>
                </a:solidFill>
                <a:ea typeface="+mn-lt"/>
                <a:cs typeface="+mn-lt"/>
              </a:rPr>
              <a:t>in the </a:t>
            </a:r>
            <a:r>
              <a:rPr lang="en-US" sz="2400" b="1" i="1" err="1">
                <a:solidFill>
                  <a:srgbClr val="000000"/>
                </a:solidFill>
                <a:ea typeface="+mn-lt"/>
                <a:cs typeface="+mn-lt"/>
              </a:rPr>
              <a:t>course_dataset</a:t>
            </a:r>
            <a:r>
              <a:rPr lang="en-US" sz="2400" b="1" i="1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400" i="1" dirty="0">
                <a:solidFill>
                  <a:srgbClr val="000000"/>
                </a:solidFill>
                <a:ea typeface="+mn-lt"/>
                <a:cs typeface="+mn-lt"/>
              </a:rPr>
              <a:t>folder (courtesy of F. Schutz and F. </a:t>
            </a:r>
            <a:r>
              <a:rPr lang="en-US" sz="2400" i="1" err="1">
                <a:solidFill>
                  <a:srgbClr val="000000"/>
                </a:solidFill>
                <a:ea typeface="+mn-lt"/>
                <a:cs typeface="+mn-lt"/>
              </a:rPr>
              <a:t>Preitner</a:t>
            </a:r>
            <a:r>
              <a:rPr lang="en-US" sz="2400" i="1" dirty="0">
                <a:solidFill>
                  <a:srgbClr val="000000"/>
                </a:solidFill>
                <a:ea typeface="+mn-lt"/>
                <a:cs typeface="+mn-lt"/>
              </a:rPr>
              <a:t>)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. Let's explore the dataset to see what it contains.</a:t>
            </a:r>
          </a:p>
          <a:p>
            <a:pPr marL="461010" indent="-457200">
              <a:spcBef>
                <a:spcPts val="723"/>
              </a:spcBef>
              <a:spcAft>
                <a:spcPts val="283"/>
              </a:spcAft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orbel"/>
                <a:cs typeface="Arial"/>
              </a:rPr>
              <a:t>Open a new script file in R studio, comment it and save it.</a:t>
            </a:r>
          </a:p>
          <a:p>
            <a:pPr marL="461010" indent="-457200">
              <a:spcBef>
                <a:spcPts val="723"/>
              </a:spcBef>
              <a:spcAft>
                <a:spcPts val="283"/>
              </a:spcAft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orbel"/>
                <a:cs typeface="Arial"/>
              </a:rPr>
              <a:t>Have look at the csv file in R studio's file explorer. What do you need to check in order to be able to read in the file correctly?</a:t>
            </a:r>
          </a:p>
          <a:p>
            <a:pPr marL="461010" indent="-457200">
              <a:spcBef>
                <a:spcPts val="723"/>
              </a:spcBef>
              <a:spcAft>
                <a:spcPts val="283"/>
              </a:spcAft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orbel"/>
                <a:cs typeface="Arial"/>
              </a:rPr>
              <a:t>Read the file into R, assign its content to object "</a:t>
            </a:r>
            <a:r>
              <a:rPr lang="en-US" sz="2400" err="1">
                <a:solidFill>
                  <a:srgbClr val="000000"/>
                </a:solidFill>
                <a:latin typeface="Corbel"/>
                <a:cs typeface="Arial"/>
              </a:rPr>
              <a:t>mice_data</a:t>
            </a:r>
            <a:r>
              <a:rPr lang="en-US" sz="2400" dirty="0">
                <a:solidFill>
                  <a:srgbClr val="000000"/>
                </a:solidFill>
                <a:latin typeface="Corbel"/>
                <a:cs typeface="Arial"/>
              </a:rPr>
              <a:t>". Examine the object.</a:t>
            </a:r>
          </a:p>
          <a:p>
            <a:pPr marL="461010" indent="-457200">
              <a:spcBef>
                <a:spcPts val="723"/>
              </a:spcBef>
              <a:spcAft>
                <a:spcPts val="283"/>
              </a:spcAft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orbel"/>
                <a:cs typeface="Arial"/>
              </a:rPr>
              <a:t>How many observations and variables does the dataset have? </a:t>
            </a:r>
          </a:p>
          <a:p>
            <a:pPr marL="461010" indent="-457200">
              <a:spcBef>
                <a:spcPts val="723"/>
              </a:spcBef>
              <a:spcAft>
                <a:spcPts val="283"/>
              </a:spcAft>
              <a:buAutoNum type="arabicPeriod"/>
            </a:pP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What is the structure of the dataset? What are the names and classes of the variables?</a:t>
            </a:r>
            <a:endParaRPr lang="en-US" sz="2400" dirty="0">
              <a:solidFill>
                <a:srgbClr val="000000"/>
              </a:solidFill>
              <a:latin typeface="Corbe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89438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4387B-C95C-2C69-514F-4B89C11107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FD5CD20-D85C-B130-C410-23852BE6A7F2}"/>
              </a:ext>
            </a:extLst>
          </p:cNvPr>
          <p:cNvSpPr txBox="1">
            <a:spLocks/>
          </p:cNvSpPr>
          <p:nvPr/>
        </p:nvSpPr>
        <p:spPr>
          <a:xfrm>
            <a:off x="838200" y="260594"/>
            <a:ext cx="10515600" cy="447735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dirty="0">
                <a:ea typeface="Verdana"/>
              </a:rPr>
              <a:t>Let's practice – 6b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D67324-063C-8C05-BFFC-52FB8A567AEF}"/>
              </a:ext>
            </a:extLst>
          </p:cNvPr>
          <p:cNvSpPr txBox="1"/>
          <p:nvPr/>
        </p:nvSpPr>
        <p:spPr>
          <a:xfrm>
            <a:off x="838200" y="1019175"/>
            <a:ext cx="10553700" cy="43396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499"/>
              </a:spcBef>
            </a:pP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Continue from the mouse dataset used previously.</a:t>
            </a:r>
          </a:p>
          <a:p>
            <a:pPr>
              <a:spcBef>
                <a:spcPts val="499"/>
              </a:spcBef>
            </a:pPr>
            <a:r>
              <a:rPr lang="en-US" sz="2400" dirty="0">
                <a:solidFill>
                  <a:srgbClr val="000000"/>
                </a:solidFill>
                <a:ea typeface="+mn-lt"/>
                <a:cs typeface="Arial"/>
              </a:rPr>
              <a:t>Use the following code if you do not have the </a:t>
            </a:r>
            <a:r>
              <a:rPr lang="en-US" sz="2400" dirty="0" err="1">
                <a:solidFill>
                  <a:srgbClr val="000000"/>
                </a:solidFill>
                <a:ea typeface="+mn-lt"/>
                <a:cs typeface="Arial"/>
              </a:rPr>
              <a:t>dataframe</a:t>
            </a:r>
            <a:r>
              <a:rPr lang="en-US" sz="2400" dirty="0">
                <a:solidFill>
                  <a:srgbClr val="000000"/>
                </a:solidFill>
                <a:ea typeface="+mn-lt"/>
                <a:cs typeface="Arial"/>
              </a:rPr>
              <a:t> already loaded</a:t>
            </a:r>
          </a:p>
          <a:p>
            <a:pPr>
              <a:spcBef>
                <a:spcPts val="499"/>
              </a:spcBef>
            </a:pPr>
            <a:r>
              <a:rPr lang="en-US" sz="2400" err="1">
                <a:solidFill>
                  <a:srgbClr val="000000"/>
                </a:solidFill>
                <a:latin typeface="Courier New"/>
                <a:cs typeface="Arial"/>
              </a:rPr>
              <a:t>mice_data</a:t>
            </a:r>
            <a:r>
              <a:rPr lang="en-US" sz="2400" dirty="0">
                <a:solidFill>
                  <a:srgbClr val="000000"/>
                </a:solidFill>
                <a:latin typeface="Courier New"/>
                <a:cs typeface="Arial"/>
              </a:rPr>
              <a:t> = read.csv("</a:t>
            </a:r>
            <a:r>
              <a:rPr lang="en-US" sz="2400" err="1">
                <a:solidFill>
                  <a:srgbClr val="000000"/>
                </a:solidFill>
                <a:latin typeface="Courier New"/>
                <a:cs typeface="Arial"/>
              </a:rPr>
              <a:t>course_dataset</a:t>
            </a:r>
            <a:r>
              <a:rPr lang="en-US" sz="2400" dirty="0">
                <a:solidFill>
                  <a:srgbClr val="000000"/>
                </a:solidFill>
                <a:latin typeface="Courier New"/>
                <a:cs typeface="Arial"/>
              </a:rPr>
              <a:t>/mice_data.csv")</a:t>
            </a:r>
          </a:p>
          <a:p>
            <a:pPr>
              <a:spcBef>
                <a:spcPts val="499"/>
              </a:spcBef>
            </a:pPr>
            <a:endParaRPr lang="en-US" sz="2400" dirty="0">
              <a:solidFill>
                <a:srgbClr val="000000"/>
              </a:solidFill>
              <a:latin typeface="Corbel"/>
              <a:cs typeface="Arial"/>
            </a:endParaRPr>
          </a:p>
          <a:p>
            <a:pPr marL="461010" indent="-457200">
              <a:spcBef>
                <a:spcPts val="723"/>
              </a:spcBef>
              <a:spcAft>
                <a:spcPts val="283"/>
              </a:spcAft>
              <a:buAutoNum type="arabicPeriod"/>
            </a:pPr>
            <a:r>
              <a:rPr lang="en-US" sz="2000" dirty="0">
                <a:solidFill>
                  <a:srgbClr val="000000"/>
                </a:solidFill>
                <a:latin typeface="Corbel"/>
                <a:cs typeface="Arial"/>
              </a:rPr>
              <a:t>Which variables appear to be categorical? Convert them to factors.</a:t>
            </a:r>
          </a:p>
          <a:p>
            <a:pPr marL="461010" indent="-457200">
              <a:spcBef>
                <a:spcPts val="723"/>
              </a:spcBef>
              <a:spcAft>
                <a:spcPts val="283"/>
              </a:spcAft>
              <a:buAutoNum type="arabicPeriod"/>
            </a:pPr>
            <a:r>
              <a:rPr lang="en-US" sz="2000" dirty="0">
                <a:solidFill>
                  <a:srgbClr val="000000"/>
                </a:solidFill>
                <a:latin typeface="Corbel"/>
                <a:cs typeface="Arial"/>
              </a:rPr>
              <a:t>Get the summary statistics of  "</a:t>
            </a:r>
            <a:r>
              <a:rPr lang="en-US" sz="2000" err="1">
                <a:solidFill>
                  <a:srgbClr val="000000"/>
                </a:solidFill>
                <a:latin typeface="Corbel"/>
                <a:cs typeface="Arial"/>
              </a:rPr>
              <a:t>mice_data</a:t>
            </a:r>
            <a:r>
              <a:rPr lang="en-US" sz="2000" dirty="0">
                <a:solidFill>
                  <a:srgbClr val="000000"/>
                </a:solidFill>
                <a:latin typeface="Corbel"/>
                <a:cs typeface="Arial"/>
              </a:rPr>
              <a:t>"</a:t>
            </a:r>
          </a:p>
          <a:p>
            <a:pPr marL="460375" indent="-457200">
              <a:spcBef>
                <a:spcPts val="723"/>
              </a:spcBef>
              <a:spcAft>
                <a:spcPts val="283"/>
              </a:spcAft>
              <a:buAutoNum type="arabicPeriod"/>
            </a:pPr>
            <a:r>
              <a:rPr lang="en-US" sz="2000" dirty="0">
                <a:solidFill>
                  <a:srgbClr val="000000"/>
                </a:solidFill>
                <a:latin typeface="Corbel"/>
                <a:cs typeface="Arial"/>
              </a:rPr>
              <a:t>Use the function table() to compute the number of observations in different mouse groups. </a:t>
            </a:r>
          </a:p>
          <a:p>
            <a:pPr marL="917575" lvl="1" indent="-457200">
              <a:spcBef>
                <a:spcPts val="723"/>
              </a:spcBef>
              <a:spcAft>
                <a:spcPts val="283"/>
              </a:spcAft>
              <a:buAutoNum type="arabicPeriod"/>
            </a:pPr>
            <a:r>
              <a:rPr lang="en-US" sz="2000" dirty="0">
                <a:solidFill>
                  <a:srgbClr val="000000"/>
                </a:solidFill>
                <a:latin typeface="Corbel"/>
                <a:cs typeface="Arial"/>
              </a:rPr>
              <a:t>How many mice are included of each genotype (WT, KO)? </a:t>
            </a:r>
            <a:endParaRPr lang="en-US" dirty="0">
              <a:solidFill>
                <a:srgbClr val="1E2232"/>
              </a:solidFill>
              <a:latin typeface="Corbel"/>
              <a:cs typeface="Arial"/>
            </a:endParaRPr>
          </a:p>
          <a:p>
            <a:pPr marL="917575" lvl="1" indent="-457200">
              <a:spcBef>
                <a:spcPts val="723"/>
              </a:spcBef>
              <a:spcAft>
                <a:spcPts val="283"/>
              </a:spcAft>
              <a:buAutoNum type="arabicPeriod"/>
            </a:pPr>
            <a:r>
              <a:rPr lang="en-US" sz="2000" dirty="0">
                <a:solidFill>
                  <a:srgbClr val="000000"/>
                </a:solidFill>
                <a:latin typeface="Corbel"/>
                <a:cs typeface="Arial"/>
              </a:rPr>
              <a:t>How many mice are included per diet (HFD, CHOW)? </a:t>
            </a:r>
            <a:endParaRPr lang="en-US">
              <a:solidFill>
                <a:srgbClr val="1E2232"/>
              </a:solidFill>
              <a:latin typeface="Corbel"/>
              <a:cs typeface="Arial"/>
            </a:endParaRPr>
          </a:p>
          <a:p>
            <a:pPr marL="917575" lvl="1" indent="-457200">
              <a:spcBef>
                <a:spcPts val="723"/>
              </a:spcBef>
              <a:spcAft>
                <a:spcPts val="283"/>
              </a:spcAft>
              <a:buAutoNum type="arabicPeriod"/>
            </a:pPr>
            <a:r>
              <a:rPr lang="en-US" sz="2000" dirty="0">
                <a:solidFill>
                  <a:srgbClr val="000000"/>
                </a:solidFill>
                <a:latin typeface="Corbel"/>
                <a:cs typeface="Arial"/>
              </a:rPr>
              <a:t>Make a 2x2 table by genotype and diet crossed.</a:t>
            </a:r>
            <a:endParaRPr lang="en-US">
              <a:latin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2301147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94B63F-770E-9117-936D-45DFD4B4EB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D10C8A9-9A0E-81C1-04FE-0D29A70E21AC}"/>
              </a:ext>
            </a:extLst>
          </p:cNvPr>
          <p:cNvSpPr txBox="1">
            <a:spLocks/>
          </p:cNvSpPr>
          <p:nvPr/>
        </p:nvSpPr>
        <p:spPr>
          <a:xfrm>
            <a:off x="838200" y="260594"/>
            <a:ext cx="10515600" cy="447735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dirty="0">
                <a:ea typeface="Verdana"/>
              </a:rPr>
              <a:t>Let's practice – 6c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00FF52-5876-8F54-50E5-B23D3C57EDA9}"/>
              </a:ext>
            </a:extLst>
          </p:cNvPr>
          <p:cNvSpPr txBox="1"/>
          <p:nvPr/>
        </p:nvSpPr>
        <p:spPr>
          <a:xfrm>
            <a:off x="838200" y="1019175"/>
            <a:ext cx="10553700" cy="582980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499"/>
              </a:spcBef>
            </a:pP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Continue from the mouse dataset used previously.</a:t>
            </a:r>
          </a:p>
          <a:p>
            <a:pPr>
              <a:spcBef>
                <a:spcPts val="499"/>
              </a:spcBef>
            </a:pP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Use the following code if you do not have the </a:t>
            </a:r>
            <a:r>
              <a:rPr lang="en-US" sz="2400" dirty="0" err="1">
                <a:solidFill>
                  <a:srgbClr val="000000"/>
                </a:solidFill>
                <a:ea typeface="+mn-lt"/>
                <a:cs typeface="+mn-lt"/>
              </a:rPr>
              <a:t>dataframe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already loaded</a:t>
            </a:r>
          </a:p>
          <a:p>
            <a:pPr>
              <a:spcBef>
                <a:spcPts val="499"/>
              </a:spcBef>
            </a:pPr>
            <a:r>
              <a:rPr lang="en-US" sz="2400" dirty="0" err="1">
                <a:solidFill>
                  <a:srgbClr val="000000"/>
                </a:solidFill>
                <a:latin typeface="Courier New"/>
                <a:cs typeface="Courier New"/>
              </a:rPr>
              <a:t>mice_data</a:t>
            </a:r>
            <a:r>
              <a:rPr lang="en-US" sz="2400" dirty="0">
                <a:solidFill>
                  <a:srgbClr val="000000"/>
                </a:solidFill>
                <a:latin typeface="Courier New"/>
                <a:cs typeface="Courier New"/>
              </a:rPr>
              <a:t> = read.csv("</a:t>
            </a:r>
            <a:r>
              <a:rPr lang="en-US" sz="2400" dirty="0" err="1">
                <a:solidFill>
                  <a:srgbClr val="000000"/>
                </a:solidFill>
                <a:latin typeface="Courier New"/>
                <a:cs typeface="Courier New"/>
              </a:rPr>
              <a:t>course_dataset</a:t>
            </a:r>
            <a:r>
              <a:rPr lang="en-US" sz="2400" dirty="0">
                <a:solidFill>
                  <a:srgbClr val="000000"/>
                </a:solidFill>
                <a:latin typeface="Courier New"/>
                <a:cs typeface="Courier New"/>
              </a:rPr>
              <a:t>/mice_data.csv")</a:t>
            </a:r>
          </a:p>
          <a:p>
            <a:pPr marL="3810">
              <a:spcBef>
                <a:spcPts val="723"/>
              </a:spcBef>
              <a:spcAft>
                <a:spcPts val="283"/>
              </a:spcAft>
            </a:pPr>
            <a:endParaRPr lang="en-US" sz="2000" dirty="0">
              <a:solidFill>
                <a:srgbClr val="000000"/>
              </a:solidFill>
              <a:latin typeface="Corbel"/>
              <a:cs typeface="Arial"/>
            </a:endParaRPr>
          </a:p>
          <a:p>
            <a:pPr marL="460375" indent="-457200">
              <a:spcBef>
                <a:spcPts val="723"/>
              </a:spcBef>
              <a:spcAft>
                <a:spcPts val="283"/>
              </a:spcAft>
              <a:buAutoNum type="arabicPeriod"/>
            </a:pPr>
            <a:r>
              <a:rPr lang="en-US" sz="2000" dirty="0">
                <a:solidFill>
                  <a:srgbClr val="000000"/>
                </a:solidFill>
                <a:latin typeface="Corbel"/>
                <a:cs typeface="Arial"/>
              </a:rPr>
              <a:t>Subsets</a:t>
            </a:r>
          </a:p>
          <a:p>
            <a:pPr marL="917575" lvl="1" indent="-457200">
              <a:spcBef>
                <a:spcPts val="723"/>
              </a:spcBef>
              <a:spcAft>
                <a:spcPts val="283"/>
              </a:spcAft>
              <a:buAutoNum type="arabicPeriod"/>
            </a:pPr>
            <a:r>
              <a:rPr lang="en-US" sz="2000" dirty="0">
                <a:solidFill>
                  <a:srgbClr val="000000"/>
                </a:solidFill>
                <a:latin typeface="Corbel"/>
                <a:cs typeface="Arial"/>
              </a:rPr>
              <a:t>Isolate the observations for the mice on high fat diet (HFD) using subset(). </a:t>
            </a:r>
            <a:endParaRPr lang="en-US">
              <a:solidFill>
                <a:srgbClr val="1E2232"/>
              </a:solidFill>
              <a:latin typeface="Corbel"/>
              <a:cs typeface="Arial"/>
            </a:endParaRPr>
          </a:p>
          <a:p>
            <a:pPr marL="917575" lvl="1" indent="-457200">
              <a:spcBef>
                <a:spcPts val="723"/>
              </a:spcBef>
              <a:spcAft>
                <a:spcPts val="283"/>
              </a:spcAft>
              <a:buAutoNum type="arabicPeriod"/>
            </a:pPr>
            <a:r>
              <a:rPr lang="en-US" sz="2000" dirty="0">
                <a:solidFill>
                  <a:srgbClr val="000000"/>
                </a:solidFill>
                <a:latin typeface="Corbel"/>
                <a:cs typeface="Arial"/>
              </a:rPr>
              <a:t>Compute the average weights of the subset. </a:t>
            </a:r>
            <a:endParaRPr lang="en-US">
              <a:solidFill>
                <a:srgbClr val="1E2232"/>
              </a:solidFill>
              <a:latin typeface="Corbel"/>
              <a:cs typeface="Arial"/>
            </a:endParaRPr>
          </a:p>
          <a:p>
            <a:pPr marL="917575" lvl="1" indent="-457200">
              <a:spcBef>
                <a:spcPts val="723"/>
              </a:spcBef>
              <a:spcAft>
                <a:spcPts val="283"/>
              </a:spcAft>
              <a:buAutoNum type="arabicPeriod"/>
            </a:pPr>
            <a:r>
              <a:rPr lang="en-US" sz="2000" dirty="0">
                <a:solidFill>
                  <a:srgbClr val="000000"/>
                </a:solidFill>
                <a:latin typeface="Corbel"/>
                <a:cs typeface="Arial"/>
              </a:rPr>
              <a:t>Do the same for the mice on regular chow diet (CHOW). </a:t>
            </a:r>
            <a:endParaRPr lang="en-US">
              <a:solidFill>
                <a:srgbClr val="1E2232"/>
              </a:solidFill>
              <a:latin typeface="Corbel"/>
              <a:cs typeface="Arial"/>
            </a:endParaRPr>
          </a:p>
          <a:p>
            <a:pPr marL="917575" lvl="1" indent="-457200">
              <a:spcBef>
                <a:spcPts val="723"/>
              </a:spcBef>
              <a:spcAft>
                <a:spcPts val="283"/>
              </a:spcAft>
              <a:buAutoNum type="arabicPeriod"/>
            </a:pPr>
            <a:r>
              <a:rPr lang="en-US" sz="2000" dirty="0">
                <a:solidFill>
                  <a:srgbClr val="000000"/>
                </a:solidFill>
                <a:latin typeface="Corbel"/>
                <a:cs typeface="Arial"/>
              </a:rPr>
              <a:t>Export the data of each subgroup to a csv file.</a:t>
            </a:r>
            <a:endParaRPr lang="en-US"/>
          </a:p>
          <a:p>
            <a:pPr marL="460375" indent="-457200">
              <a:spcBef>
                <a:spcPts val="723"/>
              </a:spcBef>
              <a:spcAft>
                <a:spcPts val="283"/>
              </a:spcAft>
              <a:buAutoNum type="arabicPeriod"/>
            </a:pPr>
            <a:r>
              <a:rPr lang="en-US" sz="2000" dirty="0">
                <a:solidFill>
                  <a:srgbClr val="000000"/>
                </a:solidFill>
                <a:latin typeface="Corbel"/>
                <a:cs typeface="Arial"/>
              </a:rPr>
              <a:t>Look at the results from the two previous exercises. What does this initial exploration of the data suggest about mouse weights?</a:t>
            </a:r>
          </a:p>
          <a:p>
            <a:pPr marL="460375" indent="-457200">
              <a:spcBef>
                <a:spcPts val="723"/>
              </a:spcBef>
              <a:spcAft>
                <a:spcPts val="283"/>
              </a:spcAft>
              <a:buAutoNum type="arabicPeriod"/>
            </a:pPr>
            <a:r>
              <a:rPr lang="en-US" sz="2000" b="1" i="1" dirty="0">
                <a:solidFill>
                  <a:srgbClr val="000000"/>
                </a:solidFill>
                <a:latin typeface="Corbel"/>
                <a:cs typeface="Arial"/>
              </a:rPr>
              <a:t>Optional: </a:t>
            </a:r>
            <a:r>
              <a:rPr lang="en-US" sz="2000" dirty="0">
                <a:solidFill>
                  <a:srgbClr val="000000"/>
                </a:solidFill>
                <a:latin typeface="Corbel"/>
                <a:cs typeface="Arial"/>
              </a:rPr>
              <a:t>Compute the means and standard deviations for WT and KO mouse weights using </a:t>
            </a:r>
            <a:r>
              <a:rPr lang="en-US" sz="2000" err="1">
                <a:solidFill>
                  <a:srgbClr val="000000"/>
                </a:solidFill>
                <a:latin typeface="Corbel"/>
                <a:cs typeface="Arial"/>
              </a:rPr>
              <a:t>tapply</a:t>
            </a:r>
            <a:r>
              <a:rPr lang="en-US" sz="2000" dirty="0">
                <a:solidFill>
                  <a:srgbClr val="000000"/>
                </a:solidFill>
                <a:latin typeface="Corbel"/>
                <a:cs typeface="Arial"/>
              </a:rPr>
              <a:t>(). Then do the same for CHOW and HFD groups. </a:t>
            </a:r>
          </a:p>
          <a:p>
            <a:pPr marL="3175">
              <a:spcBef>
                <a:spcPts val="723"/>
              </a:spcBef>
              <a:spcAft>
                <a:spcPts val="283"/>
              </a:spcAft>
            </a:pPr>
            <a:endParaRPr lang="en-US" sz="2000" dirty="0">
              <a:solidFill>
                <a:srgbClr val="000000"/>
              </a:solidFill>
              <a:latin typeface="Corbe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10918205"/>
      </p:ext>
    </p:extLst>
  </p:cSld>
  <p:clrMapOvr>
    <a:masterClrMapping/>
  </p:clrMapOvr>
</p:sld>
</file>

<file path=ppt/theme/theme1.xml><?xml version="1.0" encoding="utf-8"?>
<a:theme xmlns:a="http://schemas.openxmlformats.org/drawingml/2006/main" name="Global theme">
  <a:themeElements>
    <a:clrScheme name="SIB">
      <a:dk1>
        <a:srgbClr val="1E2232"/>
      </a:dk1>
      <a:lt1>
        <a:srgbClr val="FFFFFF"/>
      </a:lt1>
      <a:dk2>
        <a:srgbClr val="E20613"/>
      </a:dk2>
      <a:lt2>
        <a:srgbClr val="E7E6E6"/>
      </a:lt2>
      <a:accent1>
        <a:srgbClr val="77E0C1"/>
      </a:accent1>
      <a:accent2>
        <a:srgbClr val="3368ED"/>
      </a:accent2>
      <a:accent3>
        <a:srgbClr val="F6D0D0"/>
      </a:accent3>
      <a:accent4>
        <a:srgbClr val="50B798"/>
      </a:accent4>
      <a:accent5>
        <a:srgbClr val="F6F6F6"/>
      </a:accent5>
      <a:accent6>
        <a:srgbClr val="000000"/>
      </a:accent6>
      <a:hlink>
        <a:srgbClr val="3267ED"/>
      </a:hlink>
      <a:folHlink>
        <a:srgbClr val="1E2132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2"/>
          </a:solidFill>
          <a:tailEnd type="triangle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1cd6d5f-6ae9-4e54-9898-8992a7ff3036">
      <Terms xmlns="http://schemas.microsoft.com/office/infopath/2007/PartnerControls"/>
    </lcf76f155ced4ddcb4097134ff3c332f>
    <TaxCatchAll xmlns="1136f6dd-7c48-4f33-aa6a-8b8e7584cecf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1884769A1460844A8276E9E33D9EC1F" ma:contentTypeVersion="17" ma:contentTypeDescription="Create a new document." ma:contentTypeScope="" ma:versionID="1e661dde982bb637ab265ef9bdeebac4">
  <xsd:schema xmlns:xsd="http://www.w3.org/2001/XMLSchema" xmlns:xs="http://www.w3.org/2001/XMLSchema" xmlns:p="http://schemas.microsoft.com/office/2006/metadata/properties" xmlns:ns2="51cd6d5f-6ae9-4e54-9898-8992a7ff3036" xmlns:ns3="1136f6dd-7c48-4f33-aa6a-8b8e7584cecf" targetNamespace="http://schemas.microsoft.com/office/2006/metadata/properties" ma:root="true" ma:fieldsID="268353165dcdbb2dfcde019cd206b759" ns2:_="" ns3:_="">
    <xsd:import namespace="51cd6d5f-6ae9-4e54-9898-8992a7ff3036"/>
    <xsd:import namespace="1136f6dd-7c48-4f33-aa6a-8b8e7584cec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cd6d5f-6ae9-4e54-9898-8992a7ff30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6af233ad-a872-49f3-8d8c-f1cf611cbd9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36f6dd-7c48-4f33-aa6a-8b8e7584cecf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9d6480a6-8657-40ee-b73b-62f5e6461347}" ma:internalName="TaxCatchAll" ma:showField="CatchAllData" ma:web="1136f6dd-7c48-4f33-aa6a-8b8e7584cec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0B38228-41B2-4CC0-85B6-8CB372D27A8C}">
  <ds:schemaRefs>
    <ds:schemaRef ds:uri="51cd6d5f-6ae9-4e54-9898-8992a7ff3036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purl.org/dc/dcmitype/"/>
    <ds:schemaRef ds:uri="1136f6dd-7c48-4f33-aa6a-8b8e7584cecf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3CC3BE7-1E24-4E91-A36E-E39FC0373FB8}">
  <ds:schemaRefs>
    <ds:schemaRef ds:uri="1136f6dd-7c48-4f33-aa6a-8b8e7584cecf"/>
    <ds:schemaRef ds:uri="51cd6d5f-6ae9-4e54-9898-8992a7ff303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C234DFD-9E98-47EE-A822-37224EBFD70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3573</TotalTime>
  <Words>1472</Words>
  <Application>Microsoft Office PowerPoint</Application>
  <PresentationFormat>Widescreen</PresentationFormat>
  <Paragraphs>225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Global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SIB Swiss Institute of Bioinformatics</dc:title>
  <dc:creator>O365</dc:creator>
  <cp:lastModifiedBy>Marie Dangles</cp:lastModifiedBy>
  <cp:revision>19</cp:revision>
  <dcterms:created xsi:type="dcterms:W3CDTF">2023-02-23T13:26:01Z</dcterms:created>
  <dcterms:modified xsi:type="dcterms:W3CDTF">2024-01-04T15:03:54Z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0x010100D1884769A1460844A8276E9E33D9EC1F</vt:lpwstr>
  </property>
  <property fmtid="{D5CDD505-2E9C-101B-9397-08002B2CF9AE}" pid="3" name="MediaServiceImageTags">
    <vt:lpwstr/>
  </property>
</Properties>
</file>